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30267275" cy="42794238"/>
  <p:notesSz cx="7004050" cy="9290050"/>
  <p:defaultTextStyle>
    <a:defPPr>
      <a:defRPr lang="en-US"/>
    </a:defPPr>
    <a:lvl1pPr marL="0" algn="l" defTabSz="4174556" rtl="0" eaLnBrk="1" latinLnBrk="0" hangingPunct="1">
      <a:defRPr sz="8200" kern="1200">
        <a:solidFill>
          <a:schemeClr val="tx1"/>
        </a:solidFill>
        <a:latin typeface="+mn-lt"/>
        <a:ea typeface="+mn-ea"/>
        <a:cs typeface="+mn-cs"/>
      </a:defRPr>
    </a:lvl1pPr>
    <a:lvl2pPr marL="2087278" algn="l" defTabSz="4174556" rtl="0" eaLnBrk="1" latinLnBrk="0" hangingPunct="1">
      <a:defRPr sz="8200" kern="1200">
        <a:solidFill>
          <a:schemeClr val="tx1"/>
        </a:solidFill>
        <a:latin typeface="+mn-lt"/>
        <a:ea typeface="+mn-ea"/>
        <a:cs typeface="+mn-cs"/>
      </a:defRPr>
    </a:lvl2pPr>
    <a:lvl3pPr marL="4174556" algn="l" defTabSz="4174556" rtl="0" eaLnBrk="1" latinLnBrk="0" hangingPunct="1">
      <a:defRPr sz="8200" kern="1200">
        <a:solidFill>
          <a:schemeClr val="tx1"/>
        </a:solidFill>
        <a:latin typeface="+mn-lt"/>
        <a:ea typeface="+mn-ea"/>
        <a:cs typeface="+mn-cs"/>
      </a:defRPr>
    </a:lvl3pPr>
    <a:lvl4pPr marL="6261834" algn="l" defTabSz="4174556" rtl="0" eaLnBrk="1" latinLnBrk="0" hangingPunct="1">
      <a:defRPr sz="8200" kern="1200">
        <a:solidFill>
          <a:schemeClr val="tx1"/>
        </a:solidFill>
        <a:latin typeface="+mn-lt"/>
        <a:ea typeface="+mn-ea"/>
        <a:cs typeface="+mn-cs"/>
      </a:defRPr>
    </a:lvl4pPr>
    <a:lvl5pPr marL="8349113" algn="l" defTabSz="4174556" rtl="0" eaLnBrk="1" latinLnBrk="0" hangingPunct="1">
      <a:defRPr sz="8200" kern="1200">
        <a:solidFill>
          <a:schemeClr val="tx1"/>
        </a:solidFill>
        <a:latin typeface="+mn-lt"/>
        <a:ea typeface="+mn-ea"/>
        <a:cs typeface="+mn-cs"/>
      </a:defRPr>
    </a:lvl5pPr>
    <a:lvl6pPr marL="10436390" algn="l" defTabSz="4174556" rtl="0" eaLnBrk="1" latinLnBrk="0" hangingPunct="1">
      <a:defRPr sz="8200" kern="1200">
        <a:solidFill>
          <a:schemeClr val="tx1"/>
        </a:solidFill>
        <a:latin typeface="+mn-lt"/>
        <a:ea typeface="+mn-ea"/>
        <a:cs typeface="+mn-cs"/>
      </a:defRPr>
    </a:lvl6pPr>
    <a:lvl7pPr marL="12523668" algn="l" defTabSz="4174556" rtl="0" eaLnBrk="1" latinLnBrk="0" hangingPunct="1">
      <a:defRPr sz="8200" kern="1200">
        <a:solidFill>
          <a:schemeClr val="tx1"/>
        </a:solidFill>
        <a:latin typeface="+mn-lt"/>
        <a:ea typeface="+mn-ea"/>
        <a:cs typeface="+mn-cs"/>
      </a:defRPr>
    </a:lvl7pPr>
    <a:lvl8pPr marL="14610946" algn="l" defTabSz="4174556" rtl="0" eaLnBrk="1" latinLnBrk="0" hangingPunct="1">
      <a:defRPr sz="8200" kern="1200">
        <a:solidFill>
          <a:schemeClr val="tx1"/>
        </a:solidFill>
        <a:latin typeface="+mn-lt"/>
        <a:ea typeface="+mn-ea"/>
        <a:cs typeface="+mn-cs"/>
      </a:defRPr>
    </a:lvl8pPr>
    <a:lvl9pPr marL="16698224" algn="l" defTabSz="4174556" rtl="0" eaLnBrk="1" latinLnBrk="0" hangingPunct="1">
      <a:defRPr sz="8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79">
          <p15:clr>
            <a:srgbClr val="A4A3A4"/>
          </p15:clr>
        </p15:guide>
        <p15:guide id="2" pos="95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60" autoAdjust="0"/>
    <p:restoredTop sz="98909" autoAdjust="0"/>
  </p:normalViewPr>
  <p:slideViewPr>
    <p:cSldViewPr>
      <p:cViewPr>
        <p:scale>
          <a:sx n="100" d="100"/>
          <a:sy n="100" d="100"/>
        </p:scale>
        <p:origin x="-11824" y="-18220"/>
      </p:cViewPr>
      <p:guideLst>
        <p:guide orient="horz" pos="13479"/>
        <p:guide pos="9533"/>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tovinovic\Documents\1%20Projekt%20Embodiment%20and%20politics\Konferenzen\Bern\Fragebogenerfassung-BBF_01(6458)_1001-1014-Auswertung%20(Repariert).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de-DE" sz="1800" dirty="0"/>
              <a:t>IG </a:t>
            </a:r>
            <a:r>
              <a:rPr lang="de-DE" sz="1400" dirty="0"/>
              <a:t>bei mindestens 4 maliger Teilnahme</a:t>
            </a:r>
          </a:p>
          <a:p>
            <a:pPr>
              <a:defRPr/>
            </a:pPr>
            <a:r>
              <a:rPr lang="de-DE" sz="800" b="0" dirty="0"/>
              <a:t> </a:t>
            </a:r>
            <a:br>
              <a:rPr lang="de-DE" sz="1200" b="0" dirty="0"/>
            </a:br>
            <a:r>
              <a:rPr lang="de-DE" sz="1200" b="0" dirty="0"/>
              <a:t>Fragebögen:</a:t>
            </a:r>
            <a:r>
              <a:rPr lang="de-DE" sz="1200" b="0" baseline="0" dirty="0"/>
              <a:t> insgesamt: 132, gültig: 104, gültige Paare (vorher/nachher): 42</a:t>
            </a:r>
            <a:endParaRPr lang="de-DE" sz="1200" b="0" dirty="0"/>
          </a:p>
        </c:rich>
      </c:tx>
      <c:layout>
        <c:manualLayout>
          <c:xMode val="edge"/>
          <c:yMode val="edge"/>
          <c:x val="0.37790000000000001"/>
          <c:y val="0.8693386243386243"/>
        </c:manualLayout>
      </c:layout>
      <c:overlay val="0"/>
    </c:title>
    <c:autoTitleDeleted val="0"/>
    <c:plotArea>
      <c:layout>
        <c:manualLayout>
          <c:layoutTarget val="inner"/>
          <c:xMode val="edge"/>
          <c:yMode val="edge"/>
          <c:x val="0.12598936563832758"/>
          <c:y val="0.26929798097836455"/>
          <c:w val="0.87036757144678467"/>
          <c:h val="0.67173725797976702"/>
        </c:manualLayout>
      </c:layout>
      <c:barChart>
        <c:barDir val="col"/>
        <c:grouping val="clustered"/>
        <c:varyColors val="0"/>
        <c:ser>
          <c:idx val="0"/>
          <c:order val="0"/>
          <c:tx>
            <c:v>vorher</c:v>
          </c:tx>
          <c:spPr>
            <a:solidFill>
              <a:srgbClr val="FFC000"/>
            </a:solidFill>
            <a:ln w="25400" cap="flat" cmpd="sng" algn="ctr">
              <a:noFill/>
              <a:prstDash val="solid"/>
            </a:ln>
            <a:effectLst/>
          </c:spPr>
          <c:invertIfNegative val="0"/>
          <c:cat>
            <c:numRef>
              <c:f>'Daten für Diagramm IV'!$A$47:$A$54</c:f>
              <c:numCache>
                <c:formatCode>m/d/yyyy</c:formatCode>
                <c:ptCount val="8"/>
                <c:pt idx="0">
                  <c:v>43237</c:v>
                </c:pt>
                <c:pt idx="1">
                  <c:v>43244</c:v>
                </c:pt>
                <c:pt idx="2">
                  <c:v>43258</c:v>
                </c:pt>
                <c:pt idx="3">
                  <c:v>43265</c:v>
                </c:pt>
                <c:pt idx="4">
                  <c:v>43272</c:v>
                </c:pt>
                <c:pt idx="5">
                  <c:v>43279</c:v>
                </c:pt>
                <c:pt idx="6">
                  <c:v>43286</c:v>
                </c:pt>
                <c:pt idx="7">
                  <c:v>43293</c:v>
                </c:pt>
              </c:numCache>
            </c:numRef>
          </c:cat>
          <c:val>
            <c:numRef>
              <c:f>'Daten für Diagramm IV'!$B$47:$B$54</c:f>
              <c:numCache>
                <c:formatCode>0.00</c:formatCode>
                <c:ptCount val="8"/>
                <c:pt idx="0">
                  <c:v>16.166666666666668</c:v>
                </c:pt>
                <c:pt idx="1">
                  <c:v>21</c:v>
                </c:pt>
                <c:pt idx="2">
                  <c:v>20.8</c:v>
                </c:pt>
                <c:pt idx="3">
                  <c:v>18.666666666666668</c:v>
                </c:pt>
                <c:pt idx="4">
                  <c:v>21.857142857142858</c:v>
                </c:pt>
                <c:pt idx="5">
                  <c:v>23.75</c:v>
                </c:pt>
                <c:pt idx="6">
                  <c:v>25</c:v>
                </c:pt>
                <c:pt idx="7">
                  <c:v>21.142857142857142</c:v>
                </c:pt>
              </c:numCache>
            </c:numRef>
          </c:val>
          <c:extLst>
            <c:ext xmlns:c16="http://schemas.microsoft.com/office/drawing/2014/chart" uri="{C3380CC4-5D6E-409C-BE32-E72D297353CC}">
              <c16:uniqueId val="{00000000-7A90-47B0-8CF5-89756EA7484E}"/>
            </c:ext>
          </c:extLst>
        </c:ser>
        <c:ser>
          <c:idx val="1"/>
          <c:order val="1"/>
          <c:tx>
            <c:v>nachher</c:v>
          </c:tx>
          <c:spPr>
            <a:solidFill>
              <a:schemeClr val="accent5">
                <a:lumMod val="75000"/>
              </a:schemeClr>
            </a:solidFill>
            <a:ln w="25400" cap="flat" cmpd="sng" algn="ctr">
              <a:noFill/>
              <a:prstDash val="solid"/>
            </a:ln>
            <a:effectLst/>
          </c:spPr>
          <c:invertIfNegative val="0"/>
          <c:cat>
            <c:numRef>
              <c:f>'Daten für Diagramm IV'!$A$47:$A$54</c:f>
              <c:numCache>
                <c:formatCode>m/d/yyyy</c:formatCode>
                <c:ptCount val="8"/>
                <c:pt idx="0">
                  <c:v>43237</c:v>
                </c:pt>
                <c:pt idx="1">
                  <c:v>43244</c:v>
                </c:pt>
                <c:pt idx="2">
                  <c:v>43258</c:v>
                </c:pt>
                <c:pt idx="3">
                  <c:v>43265</c:v>
                </c:pt>
                <c:pt idx="4">
                  <c:v>43272</c:v>
                </c:pt>
                <c:pt idx="5">
                  <c:v>43279</c:v>
                </c:pt>
                <c:pt idx="6">
                  <c:v>43286</c:v>
                </c:pt>
                <c:pt idx="7">
                  <c:v>43293</c:v>
                </c:pt>
              </c:numCache>
            </c:numRef>
          </c:cat>
          <c:val>
            <c:numRef>
              <c:f>'Daten für Diagramm IV'!$F$47:$F$54</c:f>
              <c:numCache>
                <c:formatCode>0.00</c:formatCode>
                <c:ptCount val="8"/>
                <c:pt idx="0">
                  <c:v>21.5</c:v>
                </c:pt>
                <c:pt idx="1">
                  <c:v>22.8</c:v>
                </c:pt>
                <c:pt idx="2">
                  <c:v>23.2</c:v>
                </c:pt>
                <c:pt idx="3">
                  <c:v>22.666666666666668</c:v>
                </c:pt>
                <c:pt idx="4">
                  <c:v>25.285714285714285</c:v>
                </c:pt>
                <c:pt idx="5">
                  <c:v>23.75</c:v>
                </c:pt>
                <c:pt idx="6">
                  <c:v>25</c:v>
                </c:pt>
                <c:pt idx="7">
                  <c:v>25.571428571428573</c:v>
                </c:pt>
              </c:numCache>
            </c:numRef>
          </c:val>
          <c:extLst>
            <c:ext xmlns:c16="http://schemas.microsoft.com/office/drawing/2014/chart" uri="{C3380CC4-5D6E-409C-BE32-E72D297353CC}">
              <c16:uniqueId val="{00000001-7A90-47B0-8CF5-89756EA7484E}"/>
            </c:ext>
          </c:extLst>
        </c:ser>
        <c:dLbls>
          <c:showLegendKey val="0"/>
          <c:showVal val="0"/>
          <c:showCatName val="0"/>
          <c:showSerName val="0"/>
          <c:showPercent val="0"/>
          <c:showBubbleSize val="0"/>
        </c:dLbls>
        <c:gapWidth val="75"/>
        <c:overlap val="-25"/>
        <c:axId val="106305792"/>
        <c:axId val="106315776"/>
      </c:barChart>
      <c:catAx>
        <c:axId val="106305792"/>
        <c:scaling>
          <c:orientation val="minMax"/>
        </c:scaling>
        <c:delete val="0"/>
        <c:axPos val="b"/>
        <c:numFmt formatCode="m/d/yyyy" sourceLinked="1"/>
        <c:majorTickMark val="none"/>
        <c:minorTickMark val="none"/>
        <c:tickLblPos val="nextTo"/>
        <c:crossAx val="106315776"/>
        <c:crosses val="autoZero"/>
        <c:auto val="0"/>
        <c:lblAlgn val="ctr"/>
        <c:lblOffset val="100"/>
        <c:noMultiLvlLbl val="0"/>
      </c:catAx>
      <c:valAx>
        <c:axId val="106315776"/>
        <c:scaling>
          <c:orientation val="minMax"/>
          <c:max val="28"/>
          <c:min val="0"/>
        </c:scaling>
        <c:delete val="0"/>
        <c:axPos val="l"/>
        <c:majorGridlines/>
        <c:title>
          <c:tx>
            <c:rich>
              <a:bodyPr rot="-5400000" vert="horz"/>
              <a:lstStyle/>
              <a:p>
                <a:pPr>
                  <a:defRPr/>
                </a:pPr>
                <a:r>
                  <a:rPr lang="de-DE"/>
                  <a:t>Durchschnittliche Gesamtpunktzahl </a:t>
                </a:r>
              </a:p>
              <a:p>
                <a:pPr>
                  <a:defRPr/>
                </a:pPr>
                <a:r>
                  <a:rPr lang="de-DE"/>
                  <a:t>des Basler Befindlichkeitsbogens für IG</a:t>
                </a:r>
              </a:p>
            </c:rich>
          </c:tx>
          <c:layout>
            <c:manualLayout>
              <c:xMode val="edge"/>
              <c:yMode val="edge"/>
              <c:x val="0.93651771653543314"/>
              <c:y val="0.38866412531766864"/>
            </c:manualLayout>
          </c:layout>
          <c:overlay val="0"/>
        </c:title>
        <c:numFmt formatCode="0" sourceLinked="0"/>
        <c:majorTickMark val="out"/>
        <c:minorTickMark val="out"/>
        <c:tickLblPos val="nextTo"/>
        <c:crossAx val="106305792"/>
        <c:crosses val="autoZero"/>
        <c:crossBetween val="between"/>
        <c:majorUnit val="4"/>
        <c:minorUnit val="1"/>
      </c:valAx>
    </c:plotArea>
    <c:legend>
      <c:legendPos val="b"/>
      <c:overlay val="0"/>
    </c:legend>
    <c:plotVisOnly val="1"/>
    <c:dispBlanksAs val="gap"/>
    <c:showDLblsOverMax val="0"/>
  </c:chart>
  <c:spPr>
    <a:ln>
      <a:noFill/>
    </a:ln>
  </c:spPr>
  <c:txPr>
    <a:bodyPr/>
    <a:lstStyle/>
    <a:p>
      <a:pPr>
        <a:defRPr sz="1400"/>
      </a:pPr>
      <a:endParaRPr lang="de-DE"/>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0.15325</cdr:x>
      <cdr:y>0.88726</cdr:y>
    </cdr:from>
    <cdr:to>
      <cdr:x>0.18389</cdr:x>
      <cdr:y>0.93988</cdr:y>
    </cdr:to>
    <cdr:sp macro="" textlink="">
      <cdr:nvSpPr>
        <cdr:cNvPr id="2" name="Textfeld 1"/>
        <cdr:cNvSpPr txBox="1"/>
      </cdr:nvSpPr>
      <cdr:spPr>
        <a:xfrm xmlns:a="http://schemas.openxmlformats.org/drawingml/2006/main">
          <a:off x="1425060" y="5330726"/>
          <a:ext cx="284924" cy="3161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400"/>
            <a:t>6</a:t>
          </a:r>
        </a:p>
      </cdr:txBody>
    </cdr:sp>
  </cdr:relSizeAnchor>
  <cdr:relSizeAnchor xmlns:cdr="http://schemas.openxmlformats.org/drawingml/2006/chartDrawing">
    <cdr:from>
      <cdr:x>0.26366</cdr:x>
      <cdr:y>0.88706</cdr:y>
    </cdr:from>
    <cdr:to>
      <cdr:x>0.2943</cdr:x>
      <cdr:y>0.93968</cdr:y>
    </cdr:to>
    <cdr:sp macro="" textlink="">
      <cdr:nvSpPr>
        <cdr:cNvPr id="3" name="Textfeld 1"/>
        <cdr:cNvSpPr txBox="1"/>
      </cdr:nvSpPr>
      <cdr:spPr>
        <a:xfrm xmlns:a="http://schemas.openxmlformats.org/drawingml/2006/main">
          <a:off x="2451769" y="5329525"/>
          <a:ext cx="284924" cy="31614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a:t>5</a:t>
          </a:r>
        </a:p>
      </cdr:txBody>
    </cdr:sp>
  </cdr:relSizeAnchor>
  <cdr:relSizeAnchor xmlns:cdr="http://schemas.openxmlformats.org/drawingml/2006/chartDrawing">
    <cdr:from>
      <cdr:x>0.37354</cdr:x>
      <cdr:y>0.8865</cdr:y>
    </cdr:from>
    <cdr:to>
      <cdr:x>0.40418</cdr:x>
      <cdr:y>0.93912</cdr:y>
    </cdr:to>
    <cdr:sp macro="" textlink="">
      <cdr:nvSpPr>
        <cdr:cNvPr id="4" name="Textfeld 1"/>
        <cdr:cNvSpPr txBox="1"/>
      </cdr:nvSpPr>
      <cdr:spPr>
        <a:xfrm xmlns:a="http://schemas.openxmlformats.org/drawingml/2006/main">
          <a:off x="3473615" y="5326190"/>
          <a:ext cx="284925" cy="31614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a:t>5</a:t>
          </a:r>
        </a:p>
      </cdr:txBody>
    </cdr:sp>
  </cdr:relSizeAnchor>
  <cdr:relSizeAnchor xmlns:cdr="http://schemas.openxmlformats.org/drawingml/2006/chartDrawing">
    <cdr:from>
      <cdr:x>0.48211</cdr:x>
      <cdr:y>0.88475</cdr:y>
    </cdr:from>
    <cdr:to>
      <cdr:x>0.51276</cdr:x>
      <cdr:y>0.93737</cdr:y>
    </cdr:to>
    <cdr:sp macro="" textlink="">
      <cdr:nvSpPr>
        <cdr:cNvPr id="5" name="Textfeld 1"/>
        <cdr:cNvSpPr txBox="1"/>
      </cdr:nvSpPr>
      <cdr:spPr>
        <a:xfrm xmlns:a="http://schemas.openxmlformats.org/drawingml/2006/main">
          <a:off x="4483157" y="5315646"/>
          <a:ext cx="285017" cy="31614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a:t>6</a:t>
          </a:r>
        </a:p>
      </cdr:txBody>
    </cdr:sp>
  </cdr:relSizeAnchor>
  <cdr:relSizeAnchor xmlns:cdr="http://schemas.openxmlformats.org/drawingml/2006/chartDrawing">
    <cdr:from>
      <cdr:x>0.59229</cdr:x>
      <cdr:y>0.88359</cdr:y>
    </cdr:from>
    <cdr:to>
      <cdr:x>0.62293</cdr:x>
      <cdr:y>0.93622</cdr:y>
    </cdr:to>
    <cdr:sp macro="" textlink="">
      <cdr:nvSpPr>
        <cdr:cNvPr id="6" name="Textfeld 1"/>
        <cdr:cNvSpPr txBox="1"/>
      </cdr:nvSpPr>
      <cdr:spPr>
        <a:xfrm xmlns:a="http://schemas.openxmlformats.org/drawingml/2006/main">
          <a:off x="5507728" y="5308677"/>
          <a:ext cx="284924" cy="31620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a:t>7</a:t>
          </a:r>
        </a:p>
      </cdr:txBody>
    </cdr:sp>
  </cdr:relSizeAnchor>
  <cdr:relSizeAnchor xmlns:cdr="http://schemas.openxmlformats.org/drawingml/2006/chartDrawing">
    <cdr:from>
      <cdr:x>0.00448</cdr:x>
      <cdr:y>0.85927</cdr:y>
    </cdr:from>
    <cdr:to>
      <cdr:x>0.10571</cdr:x>
      <cdr:y>0.96326</cdr:y>
    </cdr:to>
    <cdr:sp macro="" textlink="">
      <cdr:nvSpPr>
        <cdr:cNvPr id="7" name="Textfeld 1"/>
        <cdr:cNvSpPr txBox="1"/>
      </cdr:nvSpPr>
      <cdr:spPr>
        <a:xfrm xmlns:a="http://schemas.openxmlformats.org/drawingml/2006/main">
          <a:off x="41657" y="5152493"/>
          <a:ext cx="941295" cy="62356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a:t>Anzahl der </a:t>
          </a:r>
        </a:p>
        <a:p xmlns:a="http://schemas.openxmlformats.org/drawingml/2006/main">
          <a:r>
            <a:rPr lang="de-DE" sz="1200"/>
            <a:t>Fragebogen-</a:t>
          </a:r>
        </a:p>
        <a:p xmlns:a="http://schemas.openxmlformats.org/drawingml/2006/main">
          <a:r>
            <a:rPr lang="de-DE" sz="1200"/>
            <a:t>paare:</a:t>
          </a:r>
        </a:p>
      </cdr:txBody>
    </cdr:sp>
  </cdr:relSizeAnchor>
  <cdr:relSizeAnchor xmlns:cdr="http://schemas.openxmlformats.org/drawingml/2006/chartDrawing">
    <cdr:from>
      <cdr:x>0.08098</cdr:x>
      <cdr:y>0.14913</cdr:y>
    </cdr:from>
    <cdr:to>
      <cdr:x>0.98505</cdr:x>
      <cdr:y>0.15292</cdr:y>
    </cdr:to>
    <cdr:cxnSp macro="">
      <cdr:nvCxnSpPr>
        <cdr:cNvPr id="9" name="Gerade Verbindung 8">
          <a:extLst xmlns:a="http://schemas.openxmlformats.org/drawingml/2006/main">
            <a:ext uri="{FF2B5EF4-FFF2-40B4-BE49-F238E27FC236}">
              <a16:creationId xmlns:a16="http://schemas.microsoft.com/office/drawing/2014/main" id="{F93D60B1-CA8B-441B-8AA0-31A8060B9E08}"/>
            </a:ext>
          </a:extLst>
        </cdr:cNvPr>
        <cdr:cNvCxnSpPr/>
      </cdr:nvCxnSpPr>
      <cdr:spPr>
        <a:xfrm xmlns:a="http://schemas.openxmlformats.org/drawingml/2006/main" flipV="1">
          <a:off x="640899" y="847163"/>
          <a:ext cx="7154866" cy="21504"/>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0.11584</cdr:x>
      <cdr:y>0.73099</cdr:y>
    </cdr:from>
    <cdr:to>
      <cdr:x>0.36398</cdr:x>
      <cdr:y>0.77341</cdr:y>
    </cdr:to>
    <cdr:sp macro="" textlink="">
      <cdr:nvSpPr>
        <cdr:cNvPr id="14" name="Textfeld 1"/>
        <cdr:cNvSpPr txBox="1"/>
      </cdr:nvSpPr>
      <cdr:spPr>
        <a:xfrm xmlns:a="http://schemas.openxmlformats.org/drawingml/2006/main">
          <a:off x="1077647" y="4396145"/>
          <a:ext cx="2308247" cy="255113"/>
        </a:xfrm>
        <a:prstGeom xmlns:a="http://schemas.openxmlformats.org/drawingml/2006/main" prst="rect">
          <a:avLst/>
        </a:prstGeom>
        <a:solidFill xmlns:a="http://schemas.openxmlformats.org/drawingml/2006/main">
          <a:schemeClr val="bg1">
            <a:lumMod val="85000"/>
            <a:alpha val="74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a:t>4:</a:t>
          </a:r>
          <a:r>
            <a:rPr lang="de-DE" sz="1200" baseline="0"/>
            <a:t> Minimalwert IG</a:t>
          </a:r>
          <a:endParaRPr lang="de-DE" sz="1200"/>
        </a:p>
      </cdr:txBody>
    </cdr:sp>
  </cdr:relSizeAnchor>
  <cdr:relSizeAnchor xmlns:cdr="http://schemas.openxmlformats.org/drawingml/2006/chartDrawing">
    <cdr:from>
      <cdr:x>0.10711</cdr:x>
      <cdr:y>0.1044</cdr:y>
    </cdr:from>
    <cdr:to>
      <cdr:x>0.40807</cdr:x>
      <cdr:y>0.15702</cdr:y>
    </cdr:to>
    <cdr:sp macro="" textlink="">
      <cdr:nvSpPr>
        <cdr:cNvPr id="15" name="Textfeld 1"/>
        <cdr:cNvSpPr txBox="1"/>
      </cdr:nvSpPr>
      <cdr:spPr>
        <a:xfrm xmlns:a="http://schemas.openxmlformats.org/drawingml/2006/main">
          <a:off x="996348" y="627861"/>
          <a:ext cx="2799747" cy="3164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a:t>28:</a:t>
          </a:r>
          <a:r>
            <a:rPr lang="de-DE" sz="1400" baseline="0"/>
            <a:t> Maximalwert IG</a:t>
          </a:r>
          <a:endParaRPr lang="de-DE" sz="1400"/>
        </a:p>
      </cdr:txBody>
    </cdr:sp>
  </cdr:relSizeAnchor>
  <cdr:relSizeAnchor xmlns:cdr="http://schemas.openxmlformats.org/drawingml/2006/chartDrawing">
    <cdr:from>
      <cdr:x>0.11458</cdr:x>
      <cdr:y>0.72702</cdr:y>
    </cdr:from>
    <cdr:to>
      <cdr:x>0.98528</cdr:x>
      <cdr:y>0.72702</cdr:y>
    </cdr:to>
    <cdr:cxnSp macro="">
      <cdr:nvCxnSpPr>
        <cdr:cNvPr id="11" name="Gerade Verbindung 10">
          <a:extLst xmlns:a="http://schemas.openxmlformats.org/drawingml/2006/main">
            <a:ext uri="{FF2B5EF4-FFF2-40B4-BE49-F238E27FC236}">
              <a16:creationId xmlns:a16="http://schemas.microsoft.com/office/drawing/2014/main" id="{300D273D-EE21-404E-9515-1C30A36564AA}"/>
            </a:ext>
          </a:extLst>
        </cdr:cNvPr>
        <cdr:cNvCxnSpPr/>
      </cdr:nvCxnSpPr>
      <cdr:spPr>
        <a:xfrm xmlns:a="http://schemas.openxmlformats.org/drawingml/2006/main">
          <a:off x="1162952" y="4424732"/>
          <a:ext cx="8837337" cy="0"/>
        </a:xfrm>
        <a:prstGeom xmlns:a="http://schemas.openxmlformats.org/drawingml/2006/main" prst="line">
          <a:avLst/>
        </a:prstGeom>
        <a:ln xmlns:a="http://schemas.openxmlformats.org/drawingml/2006/main" w="19050">
          <a:solidFill>
            <a:srgbClr val="0070C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0.91689</cdr:x>
      <cdr:y>0.88009</cdr:y>
    </cdr:from>
    <cdr:to>
      <cdr:x>0.94753</cdr:x>
      <cdr:y>0.93272</cdr:y>
    </cdr:to>
    <cdr:sp macro="" textlink="">
      <cdr:nvSpPr>
        <cdr:cNvPr id="50" name="Textfeld 1"/>
        <cdr:cNvSpPr txBox="1"/>
      </cdr:nvSpPr>
      <cdr:spPr>
        <a:xfrm xmlns:a="http://schemas.openxmlformats.org/drawingml/2006/main">
          <a:off x="8525607" y="5277338"/>
          <a:ext cx="284901" cy="31558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a:t>7</a:t>
          </a:r>
        </a:p>
      </cdr:txBody>
    </cdr:sp>
  </cdr:relSizeAnchor>
  <cdr:relSizeAnchor xmlns:cdr="http://schemas.openxmlformats.org/drawingml/2006/chartDrawing">
    <cdr:from>
      <cdr:x>0.81052</cdr:x>
      <cdr:y>0.88111</cdr:y>
    </cdr:from>
    <cdr:to>
      <cdr:x>0.84116</cdr:x>
      <cdr:y>0.93374</cdr:y>
    </cdr:to>
    <cdr:sp macro="" textlink="">
      <cdr:nvSpPr>
        <cdr:cNvPr id="52" name="Textfeld 1"/>
        <cdr:cNvSpPr txBox="1"/>
      </cdr:nvSpPr>
      <cdr:spPr>
        <a:xfrm xmlns:a="http://schemas.openxmlformats.org/drawingml/2006/main">
          <a:off x="7536473" y="5283445"/>
          <a:ext cx="284901" cy="31558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a:t>2</a:t>
          </a:r>
        </a:p>
      </cdr:txBody>
    </cdr:sp>
  </cdr:relSizeAnchor>
  <cdr:relSizeAnchor xmlns:cdr="http://schemas.openxmlformats.org/drawingml/2006/chartDrawing">
    <cdr:from>
      <cdr:x>0.70217</cdr:x>
      <cdr:y>0.88213</cdr:y>
    </cdr:from>
    <cdr:to>
      <cdr:x>0.73281</cdr:x>
      <cdr:y>0.93476</cdr:y>
    </cdr:to>
    <cdr:sp macro="" textlink="">
      <cdr:nvSpPr>
        <cdr:cNvPr id="54" name="Textfeld 1"/>
        <cdr:cNvSpPr txBox="1"/>
      </cdr:nvSpPr>
      <cdr:spPr>
        <a:xfrm xmlns:a="http://schemas.openxmlformats.org/drawingml/2006/main">
          <a:off x="6529021" y="5289551"/>
          <a:ext cx="284901" cy="31558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a:t>4</a:t>
          </a:r>
        </a:p>
      </cdr:txBody>
    </cdr:sp>
  </cdr:relSizeAnchor>
</c:userShap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userDrawn="1"/>
        </p:nvSpPr>
        <p:spPr>
          <a:xfrm>
            <a:off x="29426517" y="0"/>
            <a:ext cx="840758" cy="427942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970" tIns="43485" rIns="86970" bIns="43485" rtlCol="0" anchor="ctr"/>
          <a:lstStyle/>
          <a:p>
            <a:pPr algn="ctr"/>
            <a:endParaRPr lang="en-US" dirty="0"/>
          </a:p>
        </p:txBody>
      </p:sp>
      <p:sp>
        <p:nvSpPr>
          <p:cNvPr id="10" name="Rectangle 9"/>
          <p:cNvSpPr/>
          <p:nvPr userDrawn="1"/>
        </p:nvSpPr>
        <p:spPr>
          <a:xfrm>
            <a:off x="0" y="0"/>
            <a:ext cx="840758" cy="4279423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970" tIns="43485" rIns="86970" bIns="43485" rtlCol="0" anchor="ctr"/>
          <a:lstStyle/>
          <a:p>
            <a:pPr algn="ctr"/>
            <a:endParaRPr lang="en-US" dirty="0"/>
          </a:p>
        </p:txBody>
      </p:sp>
      <p:sp>
        <p:nvSpPr>
          <p:cNvPr id="7" name="Rectangle 6"/>
          <p:cNvSpPr/>
          <p:nvPr userDrawn="1"/>
        </p:nvSpPr>
        <p:spPr>
          <a:xfrm>
            <a:off x="0" y="0"/>
            <a:ext cx="30267275" cy="534927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970" tIns="43485" rIns="86970" bIns="43485" rtlCol="0" anchor="ctr"/>
          <a:lstStyle/>
          <a:p>
            <a:pPr algn="ctr"/>
            <a:endParaRPr lang="en-US" dirty="0"/>
          </a:p>
        </p:txBody>
      </p:sp>
      <p:sp>
        <p:nvSpPr>
          <p:cNvPr id="8" name="Rectangle 7"/>
          <p:cNvSpPr/>
          <p:nvPr userDrawn="1"/>
        </p:nvSpPr>
        <p:spPr>
          <a:xfrm>
            <a:off x="0" y="37444959"/>
            <a:ext cx="30267275" cy="534927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970" tIns="43485" rIns="86970" bIns="43485" rtlCol="0" anchor="ctr"/>
          <a:lstStyle/>
          <a:p>
            <a:pPr algn="ctr"/>
            <a:endParaRPr lang="en-US" dirty="0"/>
          </a:p>
        </p:txBody>
      </p:sp>
      <p:sp>
        <p:nvSpPr>
          <p:cNvPr id="9" name="Instructions"/>
          <p:cNvSpPr/>
          <p:nvPr userDrawn="1"/>
        </p:nvSpPr>
        <p:spPr>
          <a:xfrm>
            <a:off x="-12611365" y="0"/>
            <a:ext cx="11770607" cy="42794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7425" tIns="217425" rIns="217425" bIns="217425" rtlCol="0" anchor="t"/>
          <a:lstStyle>
            <a:defPPr>
              <a:defRPr lang="en-US"/>
            </a:defPPr>
            <a:lvl1pPr marL="0" algn="l" defTabSz="3686861" rtl="0" eaLnBrk="1" latinLnBrk="0" hangingPunct="1">
              <a:defRPr sz="7258" kern="1200">
                <a:solidFill>
                  <a:schemeClr val="lt1"/>
                </a:solidFill>
                <a:latin typeface="+mn-lt"/>
                <a:ea typeface="+mn-ea"/>
                <a:cs typeface="+mn-cs"/>
              </a:defRPr>
            </a:lvl1pPr>
            <a:lvl2pPr marL="1843430" algn="l" defTabSz="3686861" rtl="0" eaLnBrk="1" latinLnBrk="0" hangingPunct="1">
              <a:defRPr sz="7258" kern="1200">
                <a:solidFill>
                  <a:schemeClr val="lt1"/>
                </a:solidFill>
                <a:latin typeface="+mn-lt"/>
                <a:ea typeface="+mn-ea"/>
                <a:cs typeface="+mn-cs"/>
              </a:defRPr>
            </a:lvl2pPr>
            <a:lvl3pPr marL="3686861" algn="l" defTabSz="3686861" rtl="0" eaLnBrk="1" latinLnBrk="0" hangingPunct="1">
              <a:defRPr sz="7258" kern="1200">
                <a:solidFill>
                  <a:schemeClr val="lt1"/>
                </a:solidFill>
                <a:latin typeface="+mn-lt"/>
                <a:ea typeface="+mn-ea"/>
                <a:cs typeface="+mn-cs"/>
              </a:defRPr>
            </a:lvl3pPr>
            <a:lvl4pPr marL="5530291" algn="l" defTabSz="3686861" rtl="0" eaLnBrk="1" latinLnBrk="0" hangingPunct="1">
              <a:defRPr sz="7258" kern="1200">
                <a:solidFill>
                  <a:schemeClr val="lt1"/>
                </a:solidFill>
                <a:latin typeface="+mn-lt"/>
                <a:ea typeface="+mn-ea"/>
                <a:cs typeface="+mn-cs"/>
              </a:defRPr>
            </a:lvl4pPr>
            <a:lvl5pPr marL="7373722" algn="l" defTabSz="3686861" rtl="0" eaLnBrk="1" latinLnBrk="0" hangingPunct="1">
              <a:defRPr sz="7258" kern="1200">
                <a:solidFill>
                  <a:schemeClr val="lt1"/>
                </a:solidFill>
                <a:latin typeface="+mn-lt"/>
                <a:ea typeface="+mn-ea"/>
                <a:cs typeface="+mn-cs"/>
              </a:defRPr>
            </a:lvl5pPr>
            <a:lvl6pPr marL="9217152" algn="l" defTabSz="3686861" rtl="0" eaLnBrk="1" latinLnBrk="0" hangingPunct="1">
              <a:defRPr sz="7258" kern="1200">
                <a:solidFill>
                  <a:schemeClr val="lt1"/>
                </a:solidFill>
                <a:latin typeface="+mn-lt"/>
                <a:ea typeface="+mn-ea"/>
                <a:cs typeface="+mn-cs"/>
              </a:defRPr>
            </a:lvl6pPr>
            <a:lvl7pPr marL="11060582" algn="l" defTabSz="3686861" rtl="0" eaLnBrk="1" latinLnBrk="0" hangingPunct="1">
              <a:defRPr sz="7258" kern="1200">
                <a:solidFill>
                  <a:schemeClr val="lt1"/>
                </a:solidFill>
                <a:latin typeface="+mn-lt"/>
                <a:ea typeface="+mn-ea"/>
                <a:cs typeface="+mn-cs"/>
              </a:defRPr>
            </a:lvl7pPr>
            <a:lvl8pPr marL="12904013" algn="l" defTabSz="3686861" rtl="0" eaLnBrk="1" latinLnBrk="0" hangingPunct="1">
              <a:defRPr sz="7258" kern="1200">
                <a:solidFill>
                  <a:schemeClr val="lt1"/>
                </a:solidFill>
                <a:latin typeface="+mn-lt"/>
                <a:ea typeface="+mn-ea"/>
                <a:cs typeface="+mn-cs"/>
              </a:defRPr>
            </a:lvl8pPr>
            <a:lvl9pPr marL="14747443" algn="l" defTabSz="3686861" rtl="0" eaLnBrk="1" latinLnBrk="0" hangingPunct="1">
              <a:defRPr sz="7258" kern="1200">
                <a:solidFill>
                  <a:schemeClr val="lt1"/>
                </a:solidFill>
                <a:latin typeface="+mn-lt"/>
                <a:ea typeface="+mn-ea"/>
                <a:cs typeface="+mn-cs"/>
              </a:defRPr>
            </a:lvl9pPr>
          </a:lstStyle>
          <a:p>
            <a:pPr lvl="0">
              <a:spcBef>
                <a:spcPts val="0"/>
              </a:spcBef>
              <a:spcAft>
                <a:spcPts val="2282"/>
              </a:spcAft>
            </a:pPr>
            <a:r>
              <a:rPr lang="en-US" sz="8800" dirty="0">
                <a:solidFill>
                  <a:srgbClr val="7F7F7F"/>
                </a:solidFill>
                <a:latin typeface="Calibri" pitchFamily="34" charset="0"/>
                <a:cs typeface="Calibri" panose="020F0502020204030204" pitchFamily="34" charset="0"/>
              </a:rPr>
              <a:t>Poster Print Size:</a:t>
            </a:r>
            <a:endParaRPr sz="8800" dirty="0">
              <a:solidFill>
                <a:srgbClr val="7F7F7F"/>
              </a:solidFill>
              <a:latin typeface="Calibri" pitchFamily="34" charset="0"/>
              <a:cs typeface="Calibri" panose="020F0502020204030204" pitchFamily="34" charset="0"/>
            </a:endParaRPr>
          </a:p>
          <a:p>
            <a:pPr lvl="0">
              <a:spcBef>
                <a:spcPts val="0"/>
              </a:spcBef>
              <a:spcAft>
                <a:spcPts val="2282"/>
              </a:spcAft>
            </a:pPr>
            <a:r>
              <a:rPr lang="en-US" sz="6000" dirty="0">
                <a:solidFill>
                  <a:srgbClr val="7F7F7F"/>
                </a:solidFill>
                <a:latin typeface="Calibri" pitchFamily="34" charset="0"/>
                <a:cs typeface="Calibri" panose="020F0502020204030204" pitchFamily="34" charset="0"/>
              </a:rPr>
              <a:t>This poster template is set up for A0</a:t>
            </a:r>
            <a:r>
              <a:rPr lang="en-US" sz="6000" baseline="0" dirty="0">
                <a:solidFill>
                  <a:srgbClr val="7F7F7F"/>
                </a:solidFill>
                <a:latin typeface="Calibri" pitchFamily="34" charset="0"/>
                <a:cs typeface="Calibri" panose="020F0502020204030204" pitchFamily="34" charset="0"/>
              </a:rPr>
              <a:t> international paper size of 1189 mm x 841 mm</a:t>
            </a:r>
            <a:r>
              <a:rPr lang="en-US" sz="6000" dirty="0">
                <a:solidFill>
                  <a:srgbClr val="7F7F7F"/>
                </a:solidFill>
                <a:latin typeface="Calibri" pitchFamily="34" charset="0"/>
                <a:cs typeface="Calibri" panose="020F0502020204030204" pitchFamily="34" charset="0"/>
              </a:rPr>
              <a:t> (46.8” high by 33.1” wide). It can be printed at</a:t>
            </a:r>
            <a:r>
              <a:rPr lang="en-US" sz="6000" baseline="0" dirty="0">
                <a:solidFill>
                  <a:srgbClr val="7F7F7F"/>
                </a:solidFill>
                <a:latin typeface="Calibri" pitchFamily="34" charset="0"/>
                <a:cs typeface="Calibri" panose="020F0502020204030204" pitchFamily="34" charset="0"/>
              </a:rPr>
              <a:t> 70.6% for an A1 poster of 841 mm x 594 mm.</a:t>
            </a:r>
            <a:endParaRPr lang="en-US" sz="6000" dirty="0">
              <a:solidFill>
                <a:srgbClr val="7F7F7F"/>
              </a:solidFill>
              <a:latin typeface="Calibri" pitchFamily="34" charset="0"/>
              <a:cs typeface="Calibri" panose="020F0502020204030204" pitchFamily="34" charset="0"/>
            </a:endParaRPr>
          </a:p>
          <a:p>
            <a:pPr lvl="0">
              <a:spcBef>
                <a:spcPts val="0"/>
              </a:spcBef>
              <a:spcAft>
                <a:spcPts val="2282"/>
              </a:spcAft>
            </a:pPr>
            <a:r>
              <a:rPr lang="en-US" sz="8800" dirty="0">
                <a:solidFill>
                  <a:srgbClr val="7F7F7F"/>
                </a:solidFill>
                <a:latin typeface="Calibri" pitchFamily="34" charset="0"/>
                <a:cs typeface="Calibri" panose="020F0502020204030204" pitchFamily="34" charset="0"/>
              </a:rPr>
              <a:t>Placeholders</a:t>
            </a:r>
            <a:r>
              <a:rPr sz="8800" dirty="0">
                <a:solidFill>
                  <a:srgbClr val="7F7F7F"/>
                </a:solidFill>
                <a:latin typeface="Calibri" pitchFamily="34" charset="0"/>
                <a:cs typeface="Calibri" panose="020F0502020204030204" pitchFamily="34" charset="0"/>
              </a:rPr>
              <a:t>:</a:t>
            </a:r>
          </a:p>
          <a:p>
            <a:pPr lvl="0">
              <a:spcBef>
                <a:spcPts val="0"/>
              </a:spcBef>
              <a:spcAft>
                <a:spcPts val="2282"/>
              </a:spcAft>
            </a:pPr>
            <a:r>
              <a:rPr sz="6000" dirty="0">
                <a:solidFill>
                  <a:srgbClr val="7F7F7F"/>
                </a:solidFill>
                <a:latin typeface="Calibri" pitchFamily="34" charset="0"/>
                <a:cs typeface="Calibri" panose="020F0502020204030204" pitchFamily="34" charset="0"/>
              </a:rPr>
              <a:t>The </a:t>
            </a:r>
            <a:r>
              <a:rPr lang="en-US" sz="6000" dirty="0">
                <a:solidFill>
                  <a:srgbClr val="7F7F7F"/>
                </a:solidFill>
                <a:latin typeface="Calibri" pitchFamily="34" charset="0"/>
                <a:cs typeface="Calibri" panose="020F0502020204030204" pitchFamily="34" charset="0"/>
              </a:rPr>
              <a:t>various elements included</a:t>
            </a:r>
            <a:r>
              <a:rPr sz="6000" dirty="0">
                <a:solidFill>
                  <a:srgbClr val="7F7F7F"/>
                </a:solidFill>
                <a:latin typeface="Calibri" pitchFamily="34" charset="0"/>
                <a:cs typeface="Calibri" panose="020F0502020204030204" pitchFamily="34" charset="0"/>
              </a:rPr>
              <a:t> in this </a:t>
            </a:r>
            <a:r>
              <a:rPr lang="en-US" sz="6000" dirty="0">
                <a:solidFill>
                  <a:srgbClr val="7F7F7F"/>
                </a:solidFill>
                <a:latin typeface="Calibri" pitchFamily="34" charset="0"/>
                <a:cs typeface="Calibri" panose="020F0502020204030204" pitchFamily="34" charset="0"/>
              </a:rPr>
              <a:t>poster are ones</a:t>
            </a:r>
            <a:r>
              <a:rPr lang="en-US" sz="6000" baseline="0" dirty="0">
                <a:solidFill>
                  <a:srgbClr val="7F7F7F"/>
                </a:solidFill>
                <a:latin typeface="Calibri" pitchFamily="34" charset="0"/>
                <a:cs typeface="Calibri" panose="020F0502020204030204" pitchFamily="34" charset="0"/>
              </a:rPr>
              <a:t> we often see in medical, research, and scientific posters.</a:t>
            </a:r>
            <a:r>
              <a:rPr sz="6000" dirty="0">
                <a:solidFill>
                  <a:srgbClr val="7F7F7F"/>
                </a:solidFill>
                <a:latin typeface="Calibri" pitchFamily="34" charset="0"/>
                <a:cs typeface="Calibri" panose="020F0502020204030204" pitchFamily="34" charset="0"/>
              </a:rPr>
              <a:t> </a:t>
            </a:r>
            <a:r>
              <a:rPr lang="en-US" sz="6000" dirty="0">
                <a:solidFill>
                  <a:srgbClr val="7F7F7F"/>
                </a:solidFill>
                <a:latin typeface="Calibri" pitchFamily="34" charset="0"/>
                <a:cs typeface="Calibri" panose="020F0502020204030204" pitchFamily="34" charset="0"/>
              </a:rPr>
              <a:t>Feel</a:t>
            </a:r>
            <a:r>
              <a:rPr lang="en-US" sz="6000" baseline="0" dirty="0">
                <a:solidFill>
                  <a:srgbClr val="7F7F7F"/>
                </a:solidFill>
                <a:latin typeface="Calibri" pitchFamily="34" charset="0"/>
                <a:cs typeface="Calibri" panose="020F0502020204030204" pitchFamily="34" charset="0"/>
              </a:rPr>
              <a:t> free to edit, move,  add, and delete items, or change the layout to suit your needs. Always check with your conference organizer for specific requirements.</a:t>
            </a:r>
          </a:p>
          <a:p>
            <a:pPr lvl="0">
              <a:spcBef>
                <a:spcPts val="0"/>
              </a:spcBef>
              <a:spcAft>
                <a:spcPts val="2282"/>
              </a:spcAft>
            </a:pPr>
            <a:r>
              <a:rPr lang="en-US" sz="8800" dirty="0">
                <a:solidFill>
                  <a:srgbClr val="7F7F7F"/>
                </a:solidFill>
                <a:latin typeface="Calibri" pitchFamily="34" charset="0"/>
                <a:cs typeface="Calibri" panose="020F0502020204030204" pitchFamily="34" charset="0"/>
              </a:rPr>
              <a:t>Image</a:t>
            </a:r>
            <a:r>
              <a:rPr lang="en-US" sz="8800" baseline="0" dirty="0">
                <a:solidFill>
                  <a:srgbClr val="7F7F7F"/>
                </a:solidFill>
                <a:latin typeface="Calibri" pitchFamily="34" charset="0"/>
                <a:cs typeface="Calibri" panose="020F0502020204030204" pitchFamily="34" charset="0"/>
              </a:rPr>
              <a:t> Quality</a:t>
            </a:r>
            <a:r>
              <a:rPr lang="en-US" sz="8800" dirty="0">
                <a:solidFill>
                  <a:srgbClr val="7F7F7F"/>
                </a:solidFill>
                <a:latin typeface="Calibri" pitchFamily="34" charset="0"/>
                <a:cs typeface="Calibri" panose="020F0502020204030204" pitchFamily="34" charset="0"/>
              </a:rPr>
              <a:t>:</a:t>
            </a:r>
          </a:p>
          <a:p>
            <a:pPr lvl="0">
              <a:spcBef>
                <a:spcPts val="0"/>
              </a:spcBef>
              <a:spcAft>
                <a:spcPts val="2282"/>
              </a:spcAft>
            </a:pPr>
            <a:r>
              <a:rPr lang="en-US" sz="6000" dirty="0">
                <a:solidFill>
                  <a:srgbClr val="7F7F7F"/>
                </a:solidFill>
                <a:latin typeface="Calibri" pitchFamily="34" charset="0"/>
                <a:cs typeface="Calibri" panose="020F0502020204030204" pitchFamily="34" charset="0"/>
              </a:rPr>
              <a:t>You can place digital photos or logo art in your poster file by selecting the </a:t>
            </a:r>
            <a:r>
              <a:rPr lang="en-US" sz="6000" b="1" dirty="0">
                <a:solidFill>
                  <a:srgbClr val="7F7F7F"/>
                </a:solidFill>
                <a:latin typeface="Calibri" pitchFamily="34" charset="0"/>
                <a:cs typeface="Calibri" panose="020F0502020204030204" pitchFamily="34" charset="0"/>
              </a:rPr>
              <a:t>Insert, Picture</a:t>
            </a:r>
            <a:r>
              <a:rPr lang="en-US" sz="6000" dirty="0">
                <a:solidFill>
                  <a:srgbClr val="7F7F7F"/>
                </a:solidFill>
                <a:latin typeface="Calibri" pitchFamily="34" charset="0"/>
                <a:cs typeface="Calibri" panose="020F0502020204030204" pitchFamily="34" charset="0"/>
              </a:rPr>
              <a:t> command, or by using standard copy &amp; paste. For best results, all graphic elements should be at least </a:t>
            </a:r>
            <a:r>
              <a:rPr lang="en-US" sz="6000" b="1" dirty="0">
                <a:solidFill>
                  <a:srgbClr val="7F7F7F"/>
                </a:solidFill>
                <a:latin typeface="Calibri" pitchFamily="34" charset="0"/>
                <a:cs typeface="Calibri" panose="020F0502020204030204" pitchFamily="34" charset="0"/>
              </a:rPr>
              <a:t>150-200 pixels per inch in their final printed size</a:t>
            </a:r>
            <a:r>
              <a:rPr lang="en-US" sz="6000" dirty="0">
                <a:solidFill>
                  <a:srgbClr val="7F7F7F"/>
                </a:solidFill>
                <a:latin typeface="Calibri" pitchFamily="34" charset="0"/>
                <a:cs typeface="Calibri" panose="020F0502020204030204" pitchFamily="34" charset="0"/>
              </a:rPr>
              <a:t>. For instance, a 1600 x 1200 pixel</a:t>
            </a:r>
            <a:r>
              <a:rPr lang="en-US" sz="6000" baseline="0" dirty="0">
                <a:solidFill>
                  <a:srgbClr val="7F7F7F"/>
                </a:solidFill>
                <a:latin typeface="Calibri" pitchFamily="34" charset="0"/>
                <a:cs typeface="Calibri" panose="020F0502020204030204" pitchFamily="34" charset="0"/>
              </a:rPr>
              <a:t> photo will usually look fine up to </a:t>
            </a:r>
            <a:r>
              <a:rPr lang="en-US" sz="6000" dirty="0">
                <a:solidFill>
                  <a:srgbClr val="7F7F7F"/>
                </a:solidFill>
                <a:latin typeface="Calibri" pitchFamily="34" charset="0"/>
                <a:cs typeface="Calibri" panose="020F0502020204030204" pitchFamily="34" charset="0"/>
              </a:rPr>
              <a:t>8“-10” wide on your printed poster.</a:t>
            </a:r>
          </a:p>
          <a:p>
            <a:pPr lvl="0">
              <a:spcBef>
                <a:spcPts val="0"/>
              </a:spcBef>
              <a:spcAft>
                <a:spcPts val="2282"/>
              </a:spcAft>
            </a:pPr>
            <a:r>
              <a:rPr lang="en-US" sz="6000" dirty="0">
                <a:solidFill>
                  <a:srgbClr val="7F7F7F"/>
                </a:solidFill>
                <a:latin typeface="Calibri" pitchFamily="34" charset="0"/>
                <a:cs typeface="Calibri" panose="020F0502020204030204" pitchFamily="34" charset="0"/>
              </a:rPr>
              <a:t>To preview the print quality of images, select a magnification of 100% when previewing your poster. This will give you a good idea of what it will look like in print. If you are laying out a large poster and using half-scale dimensions, be sure to preview your graphics at 200% to see them at their final printed size.</a:t>
            </a:r>
          </a:p>
          <a:p>
            <a:pPr lvl="0">
              <a:spcBef>
                <a:spcPts val="0"/>
              </a:spcBef>
              <a:spcAft>
                <a:spcPts val="2282"/>
              </a:spcAft>
            </a:pPr>
            <a:r>
              <a:rPr lang="en-US" sz="6000" dirty="0">
                <a:solidFill>
                  <a:srgbClr val="7F7F7F"/>
                </a:solidFill>
                <a:latin typeface="Calibri" pitchFamily="34" charset="0"/>
                <a:cs typeface="Calibri" panose="020F0502020204030204" pitchFamily="34" charset="0"/>
              </a:rPr>
              <a:t>Please note that graphics from websites (such as the logo on your hospital's or university's home page) will only be 72dpi and not suitable for printing.</a:t>
            </a:r>
          </a:p>
          <a:p>
            <a:pPr lvl="0" algn="ctr">
              <a:spcBef>
                <a:spcPts val="0"/>
              </a:spcBef>
              <a:spcAft>
                <a:spcPts val="2282"/>
              </a:spcAft>
            </a:pPr>
            <a:br>
              <a:rPr lang="en-US" sz="4400" dirty="0">
                <a:solidFill>
                  <a:srgbClr val="7F7F7F"/>
                </a:solidFill>
                <a:latin typeface="Calibri" pitchFamily="34" charset="0"/>
                <a:cs typeface="Calibri" panose="020F0502020204030204" pitchFamily="34" charset="0"/>
              </a:rPr>
            </a:br>
            <a:r>
              <a:rPr lang="en-US" sz="4400" dirty="0">
                <a:solidFill>
                  <a:srgbClr val="7F7F7F"/>
                </a:solidFill>
                <a:latin typeface="Calibri" pitchFamily="34" charset="0"/>
                <a:cs typeface="Calibri" panose="020F0502020204030204" pitchFamily="34" charset="0"/>
              </a:rPr>
              <a:t>[This sidebar area does not print.]</a:t>
            </a:r>
          </a:p>
        </p:txBody>
      </p:sp>
      <p:grpSp>
        <p:nvGrpSpPr>
          <p:cNvPr id="2" name="Group 1"/>
          <p:cNvGrpSpPr/>
          <p:nvPr userDrawn="1"/>
        </p:nvGrpSpPr>
        <p:grpSpPr>
          <a:xfrm>
            <a:off x="31108033" y="0"/>
            <a:ext cx="11770607" cy="42794238"/>
            <a:chOff x="33832800" y="0"/>
            <a:chExt cx="12801600" cy="43891200"/>
          </a:xfrm>
        </p:grpSpPr>
        <p:sp>
          <p:nvSpPr>
            <p:cNvPr id="13" name="Instructions"/>
            <p:cNvSpPr/>
            <p:nvPr userDrawn="1"/>
          </p:nvSpPr>
          <p:spPr>
            <a:xfrm>
              <a:off x="33832800" y="0"/>
              <a:ext cx="12801600" cy="43891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228600" rIns="228600" bIns="228600" rtlCol="0" anchor="t"/>
            <a:lstStyle>
              <a:defPPr>
                <a:defRPr lang="en-US"/>
              </a:defPPr>
              <a:lvl1pPr marL="0" algn="l" defTabSz="3686861" rtl="0" eaLnBrk="1" latinLnBrk="0" hangingPunct="1">
                <a:defRPr sz="7258" kern="1200">
                  <a:solidFill>
                    <a:schemeClr val="lt1"/>
                  </a:solidFill>
                  <a:latin typeface="+mn-lt"/>
                  <a:ea typeface="+mn-ea"/>
                  <a:cs typeface="+mn-cs"/>
                </a:defRPr>
              </a:lvl1pPr>
              <a:lvl2pPr marL="1843430" algn="l" defTabSz="3686861" rtl="0" eaLnBrk="1" latinLnBrk="0" hangingPunct="1">
                <a:defRPr sz="7258" kern="1200">
                  <a:solidFill>
                    <a:schemeClr val="lt1"/>
                  </a:solidFill>
                  <a:latin typeface="+mn-lt"/>
                  <a:ea typeface="+mn-ea"/>
                  <a:cs typeface="+mn-cs"/>
                </a:defRPr>
              </a:lvl2pPr>
              <a:lvl3pPr marL="3686861" algn="l" defTabSz="3686861" rtl="0" eaLnBrk="1" latinLnBrk="0" hangingPunct="1">
                <a:defRPr sz="7258" kern="1200">
                  <a:solidFill>
                    <a:schemeClr val="lt1"/>
                  </a:solidFill>
                  <a:latin typeface="+mn-lt"/>
                  <a:ea typeface="+mn-ea"/>
                  <a:cs typeface="+mn-cs"/>
                </a:defRPr>
              </a:lvl3pPr>
              <a:lvl4pPr marL="5530291" algn="l" defTabSz="3686861" rtl="0" eaLnBrk="1" latinLnBrk="0" hangingPunct="1">
                <a:defRPr sz="7258" kern="1200">
                  <a:solidFill>
                    <a:schemeClr val="lt1"/>
                  </a:solidFill>
                  <a:latin typeface="+mn-lt"/>
                  <a:ea typeface="+mn-ea"/>
                  <a:cs typeface="+mn-cs"/>
                </a:defRPr>
              </a:lvl4pPr>
              <a:lvl5pPr marL="7373722" algn="l" defTabSz="3686861" rtl="0" eaLnBrk="1" latinLnBrk="0" hangingPunct="1">
                <a:defRPr sz="7258" kern="1200">
                  <a:solidFill>
                    <a:schemeClr val="lt1"/>
                  </a:solidFill>
                  <a:latin typeface="+mn-lt"/>
                  <a:ea typeface="+mn-ea"/>
                  <a:cs typeface="+mn-cs"/>
                </a:defRPr>
              </a:lvl5pPr>
              <a:lvl6pPr marL="9217152" algn="l" defTabSz="3686861" rtl="0" eaLnBrk="1" latinLnBrk="0" hangingPunct="1">
                <a:defRPr sz="7258" kern="1200">
                  <a:solidFill>
                    <a:schemeClr val="lt1"/>
                  </a:solidFill>
                  <a:latin typeface="+mn-lt"/>
                  <a:ea typeface="+mn-ea"/>
                  <a:cs typeface="+mn-cs"/>
                </a:defRPr>
              </a:lvl6pPr>
              <a:lvl7pPr marL="11060582" algn="l" defTabSz="3686861" rtl="0" eaLnBrk="1" latinLnBrk="0" hangingPunct="1">
                <a:defRPr sz="7258" kern="1200">
                  <a:solidFill>
                    <a:schemeClr val="lt1"/>
                  </a:solidFill>
                  <a:latin typeface="+mn-lt"/>
                  <a:ea typeface="+mn-ea"/>
                  <a:cs typeface="+mn-cs"/>
                </a:defRPr>
              </a:lvl7pPr>
              <a:lvl8pPr marL="12904013" algn="l" defTabSz="3686861" rtl="0" eaLnBrk="1" latinLnBrk="0" hangingPunct="1">
                <a:defRPr sz="7258" kern="1200">
                  <a:solidFill>
                    <a:schemeClr val="lt1"/>
                  </a:solidFill>
                  <a:latin typeface="+mn-lt"/>
                  <a:ea typeface="+mn-ea"/>
                  <a:cs typeface="+mn-cs"/>
                </a:defRPr>
              </a:lvl8pPr>
              <a:lvl9pPr marL="14747443" algn="l" defTabSz="3686861" rtl="0" eaLnBrk="1" latinLnBrk="0" hangingPunct="1">
                <a:defRPr sz="7258" kern="1200">
                  <a:solidFill>
                    <a:schemeClr val="lt1"/>
                  </a:solidFill>
                  <a:latin typeface="+mn-lt"/>
                  <a:ea typeface="+mn-ea"/>
                  <a:cs typeface="+mn-cs"/>
                </a:defRPr>
              </a:lvl9pPr>
            </a:lstStyle>
            <a:p>
              <a:pPr lvl="0">
                <a:spcBef>
                  <a:spcPts val="0"/>
                </a:spcBef>
                <a:spcAft>
                  <a:spcPts val="2282"/>
                </a:spcAft>
              </a:pPr>
              <a:r>
                <a:rPr lang="en-US" sz="8800" dirty="0">
                  <a:solidFill>
                    <a:schemeClr val="bg1">
                      <a:lumMod val="50000"/>
                    </a:schemeClr>
                  </a:solidFill>
                  <a:latin typeface="Calibri" pitchFamily="34" charset="0"/>
                  <a:cs typeface="Calibri" panose="020F0502020204030204" pitchFamily="34" charset="0"/>
                </a:rPr>
                <a:t>Change</a:t>
              </a:r>
              <a:r>
                <a:rPr lang="en-US" sz="8800" baseline="0" dirty="0">
                  <a:solidFill>
                    <a:schemeClr val="bg1">
                      <a:lumMod val="50000"/>
                    </a:schemeClr>
                  </a:solidFill>
                  <a:latin typeface="Calibri" pitchFamily="34" charset="0"/>
                  <a:cs typeface="Calibri" panose="020F0502020204030204" pitchFamily="34" charset="0"/>
                </a:rPr>
                <a:t> Color Theme</a:t>
              </a:r>
              <a:r>
                <a:rPr lang="en-US" sz="8800" dirty="0">
                  <a:solidFill>
                    <a:schemeClr val="bg1">
                      <a:lumMod val="50000"/>
                    </a:schemeClr>
                  </a:solidFill>
                  <a:latin typeface="Calibri" pitchFamily="34" charset="0"/>
                  <a:cs typeface="Calibri" panose="020F0502020204030204" pitchFamily="34" charset="0"/>
                </a:rPr>
                <a:t>:</a:t>
              </a:r>
              <a:endParaRPr sz="8800" dirty="0">
                <a:solidFill>
                  <a:schemeClr val="bg1">
                    <a:lumMod val="50000"/>
                  </a:schemeClr>
                </a:solidFill>
                <a:latin typeface="Calibri" pitchFamily="34" charset="0"/>
                <a:cs typeface="Calibri" panose="020F0502020204030204" pitchFamily="34" charset="0"/>
              </a:endParaRPr>
            </a:p>
            <a:p>
              <a:pPr lvl="0">
                <a:spcBef>
                  <a:spcPts val="0"/>
                </a:spcBef>
                <a:spcAft>
                  <a:spcPts val="2282"/>
                </a:spcAft>
              </a:pPr>
              <a:r>
                <a:rPr lang="en-US" sz="6000" dirty="0">
                  <a:solidFill>
                    <a:schemeClr val="bg1">
                      <a:lumMod val="50000"/>
                    </a:schemeClr>
                  </a:solidFill>
                  <a:latin typeface="Calibri" pitchFamily="34" charset="0"/>
                  <a:cs typeface="Calibri" panose="020F0502020204030204" pitchFamily="34" charset="0"/>
                </a:rPr>
                <a:t>This template is designed to use the built-in color themes in</a:t>
              </a:r>
              <a:r>
                <a:rPr lang="en-US" sz="6000" baseline="0" dirty="0">
                  <a:solidFill>
                    <a:schemeClr val="bg1">
                      <a:lumMod val="50000"/>
                    </a:schemeClr>
                  </a:solidFill>
                  <a:latin typeface="Calibri" pitchFamily="34" charset="0"/>
                  <a:cs typeface="Calibri" panose="020F0502020204030204" pitchFamily="34" charset="0"/>
                </a:rPr>
                <a:t> the newer versions of PowerPoint.</a:t>
              </a:r>
            </a:p>
            <a:p>
              <a:pPr lvl="0">
                <a:spcBef>
                  <a:spcPts val="0"/>
                </a:spcBef>
                <a:spcAft>
                  <a:spcPts val="2282"/>
                </a:spcAft>
              </a:pPr>
              <a:r>
                <a:rPr lang="en-US" sz="6000" baseline="0" dirty="0">
                  <a:solidFill>
                    <a:schemeClr val="bg1">
                      <a:lumMod val="50000"/>
                    </a:schemeClr>
                  </a:solidFill>
                  <a:latin typeface="Calibri" pitchFamily="34" charset="0"/>
                  <a:cs typeface="Calibri" panose="020F0502020204030204" pitchFamily="34" charset="0"/>
                </a:rPr>
                <a:t>To change the color theme, select the </a:t>
              </a:r>
              <a:r>
                <a:rPr lang="en-US" sz="6000" b="1" baseline="0" dirty="0">
                  <a:solidFill>
                    <a:schemeClr val="bg1">
                      <a:lumMod val="50000"/>
                    </a:schemeClr>
                  </a:solidFill>
                  <a:latin typeface="Calibri" pitchFamily="34" charset="0"/>
                  <a:cs typeface="Calibri" panose="020F0502020204030204" pitchFamily="34" charset="0"/>
                </a:rPr>
                <a:t>Design</a:t>
              </a:r>
              <a:r>
                <a:rPr lang="en-US" sz="6000" baseline="0" dirty="0">
                  <a:solidFill>
                    <a:schemeClr val="bg1">
                      <a:lumMod val="50000"/>
                    </a:schemeClr>
                  </a:solidFill>
                  <a:latin typeface="Calibri" pitchFamily="34" charset="0"/>
                  <a:cs typeface="Calibri" panose="020F0502020204030204" pitchFamily="34" charset="0"/>
                </a:rPr>
                <a:t> tab, then select the </a:t>
              </a:r>
              <a:r>
                <a:rPr lang="en-US" sz="6000" b="1" baseline="0" dirty="0">
                  <a:solidFill>
                    <a:schemeClr val="bg1">
                      <a:lumMod val="50000"/>
                    </a:schemeClr>
                  </a:solidFill>
                  <a:latin typeface="Calibri" pitchFamily="34" charset="0"/>
                  <a:cs typeface="Calibri" panose="020F0502020204030204" pitchFamily="34" charset="0"/>
                </a:rPr>
                <a:t>Colors</a:t>
              </a:r>
              <a:r>
                <a:rPr lang="en-US" sz="6000" baseline="0" dirty="0">
                  <a:solidFill>
                    <a:schemeClr val="bg1">
                      <a:lumMod val="50000"/>
                    </a:schemeClr>
                  </a:solidFill>
                  <a:latin typeface="Calibri" pitchFamily="34" charset="0"/>
                  <a:cs typeface="Calibri" panose="020F0502020204030204" pitchFamily="34" charset="0"/>
                </a:rPr>
                <a:t> drop-down list.</a:t>
              </a:r>
            </a:p>
            <a:p>
              <a:pPr lvl="0">
                <a:spcBef>
                  <a:spcPts val="0"/>
                </a:spcBef>
                <a:spcAft>
                  <a:spcPts val="2282"/>
                </a:spcAft>
              </a:pPr>
              <a:endParaRPr lang="en-US" sz="60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2282"/>
                </a:spcAft>
              </a:pPr>
              <a:endParaRPr lang="en-US" sz="60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2282"/>
                </a:spcAft>
              </a:pPr>
              <a:endParaRPr lang="en-US" sz="60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2282"/>
                </a:spcAft>
              </a:pPr>
              <a:endParaRPr lang="en-US" sz="60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2282"/>
                </a:spcAft>
              </a:pPr>
              <a:endParaRPr lang="en-US" sz="60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2282"/>
                </a:spcAft>
              </a:pPr>
              <a:endParaRPr lang="en-US" sz="60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2282"/>
                </a:spcAft>
              </a:pPr>
              <a:endParaRPr lang="en-US" sz="60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2282"/>
                </a:spcAft>
              </a:pPr>
              <a:endParaRPr lang="en-US" sz="60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2282"/>
                </a:spcAft>
              </a:pPr>
              <a:endParaRPr lang="en-US" sz="6000" baseline="0" dirty="0">
                <a:solidFill>
                  <a:schemeClr val="bg1">
                    <a:lumMod val="50000"/>
                  </a:schemeClr>
                </a:solidFill>
                <a:latin typeface="Calibri" pitchFamily="34" charset="0"/>
                <a:cs typeface="Calibri" panose="020F0502020204030204" pitchFamily="34" charset="0"/>
              </a:endParaRPr>
            </a:p>
            <a:p>
              <a:pPr lvl="0">
                <a:spcBef>
                  <a:spcPts val="0"/>
                </a:spcBef>
                <a:spcAft>
                  <a:spcPts val="2282"/>
                </a:spcAft>
              </a:pPr>
              <a:r>
                <a:rPr lang="en-US" sz="6000" baseline="0" dirty="0">
                  <a:solidFill>
                    <a:schemeClr val="bg1">
                      <a:lumMod val="50000"/>
                    </a:schemeClr>
                  </a:solidFill>
                  <a:latin typeface="Calibri" pitchFamily="34" charset="0"/>
                  <a:cs typeface="Calibri" panose="020F0502020204030204" pitchFamily="34" charset="0"/>
                </a:rPr>
                <a:t>The default color theme for this template is “Office”, so you can always return to that after trying some of the alternatives.</a:t>
              </a:r>
            </a:p>
            <a:p>
              <a:pPr lvl="0">
                <a:spcBef>
                  <a:spcPts val="0"/>
                </a:spcBef>
                <a:spcAft>
                  <a:spcPts val="2282"/>
                </a:spcAft>
              </a:pPr>
              <a:r>
                <a:rPr lang="en-US" sz="8800" dirty="0">
                  <a:solidFill>
                    <a:schemeClr val="bg1">
                      <a:lumMod val="50000"/>
                    </a:schemeClr>
                  </a:solidFill>
                  <a:latin typeface="Calibri" pitchFamily="34" charset="0"/>
                  <a:cs typeface="Calibri" panose="020F0502020204030204" pitchFamily="34" charset="0"/>
                </a:rPr>
                <a:t>Printing Your Poster:</a:t>
              </a:r>
            </a:p>
            <a:p>
              <a:pPr lvl="0">
                <a:spcBef>
                  <a:spcPts val="0"/>
                </a:spcBef>
                <a:spcAft>
                  <a:spcPts val="2282"/>
                </a:spcAft>
              </a:pPr>
              <a:r>
                <a:rPr lang="en-US" sz="6000" dirty="0">
                  <a:solidFill>
                    <a:schemeClr val="bg1">
                      <a:lumMod val="50000"/>
                    </a:schemeClr>
                  </a:solidFill>
                  <a:latin typeface="Calibri" pitchFamily="34" charset="0"/>
                  <a:cs typeface="Calibri" panose="020F0502020204030204" pitchFamily="34" charset="0"/>
                </a:rPr>
                <a:t>Once your poster file is ready, visit</a:t>
              </a:r>
              <a:r>
                <a:rPr lang="en-US" sz="6000" baseline="0" dirty="0">
                  <a:solidFill>
                    <a:schemeClr val="bg1">
                      <a:lumMod val="50000"/>
                    </a:schemeClr>
                  </a:solidFill>
                  <a:latin typeface="Calibri" pitchFamily="34" charset="0"/>
                  <a:cs typeface="Calibri" panose="020F0502020204030204" pitchFamily="34" charset="0"/>
                </a:rPr>
                <a:t> </a:t>
              </a:r>
              <a:r>
                <a:rPr lang="en-US" sz="6000" b="1" baseline="0" dirty="0">
                  <a:solidFill>
                    <a:schemeClr val="bg1">
                      <a:lumMod val="50000"/>
                    </a:schemeClr>
                  </a:solidFill>
                  <a:latin typeface="Calibri" pitchFamily="34" charset="0"/>
                  <a:cs typeface="Calibri" panose="020F0502020204030204" pitchFamily="34" charset="0"/>
                </a:rPr>
                <a:t>www.genigraphics.com</a:t>
              </a:r>
              <a:r>
                <a:rPr lang="en-US" sz="6000" baseline="0" dirty="0">
                  <a:solidFill>
                    <a:schemeClr val="bg1">
                      <a:lumMod val="50000"/>
                    </a:schemeClr>
                  </a:solidFill>
                  <a:latin typeface="Calibri" pitchFamily="34" charset="0"/>
                  <a:cs typeface="Calibri" panose="020F0502020204030204" pitchFamily="34" charset="0"/>
                </a:rPr>
                <a:t> to order a high-quality, affordable poster print. Every order receives a free design review and we can delivery as fast as next business day within the US and Canada. </a:t>
              </a:r>
            </a:p>
            <a:p>
              <a:pPr lvl="0">
                <a:spcBef>
                  <a:spcPts val="0"/>
                </a:spcBef>
                <a:spcAft>
                  <a:spcPts val="2282"/>
                </a:spcAft>
              </a:pPr>
              <a:r>
                <a:rPr lang="en-US" sz="6000" baseline="0" dirty="0">
                  <a:solidFill>
                    <a:schemeClr val="bg1">
                      <a:lumMod val="50000"/>
                    </a:schemeClr>
                  </a:solidFill>
                  <a:latin typeface="Calibri" pitchFamily="34" charset="0"/>
                  <a:cs typeface="Calibri" panose="020F0502020204030204" pitchFamily="34" charset="0"/>
                </a:rPr>
                <a:t>Genigraphics® has been producing output from PowerPoint® longer than anyone in the industry; dating back to when we helped Microsoft® design the PowerPoint software. </a:t>
              </a:r>
            </a:p>
            <a:p>
              <a:pPr lvl="0">
                <a:spcBef>
                  <a:spcPts val="0"/>
                </a:spcBef>
                <a:spcAft>
                  <a:spcPts val="0"/>
                </a:spcAft>
              </a:pPr>
              <a:endParaRPr lang="en-US" sz="6000" baseline="0" dirty="0">
                <a:solidFill>
                  <a:schemeClr val="bg1">
                    <a:lumMod val="50000"/>
                  </a:schemeClr>
                </a:solidFill>
                <a:latin typeface="Calibri" pitchFamily="34" charset="0"/>
                <a:cs typeface="Calibri" panose="020F0502020204030204" pitchFamily="34" charset="0"/>
              </a:endParaRPr>
            </a:p>
            <a:p>
              <a:pPr lvl="0" algn="ctr">
                <a:spcBef>
                  <a:spcPts val="0"/>
                </a:spcBef>
                <a:spcAft>
                  <a:spcPts val="0"/>
                </a:spcAft>
              </a:pPr>
              <a:r>
                <a:rPr lang="en-US" sz="6000" baseline="0" dirty="0">
                  <a:solidFill>
                    <a:schemeClr val="bg1">
                      <a:lumMod val="50000"/>
                    </a:schemeClr>
                  </a:solidFill>
                  <a:latin typeface="Calibri" pitchFamily="34" charset="0"/>
                  <a:cs typeface="Calibri" panose="020F0502020204030204" pitchFamily="34" charset="0"/>
                </a:rPr>
                <a:t>US and Canada:  1-800-790-4001</a:t>
              </a:r>
            </a:p>
            <a:p>
              <a:pPr lvl="0" algn="ctr">
                <a:spcBef>
                  <a:spcPts val="0"/>
                </a:spcBef>
                <a:spcAft>
                  <a:spcPts val="0"/>
                </a:spcAft>
              </a:pPr>
              <a:r>
                <a:rPr lang="en-US" sz="6000" baseline="0" dirty="0">
                  <a:solidFill>
                    <a:schemeClr val="bg1">
                      <a:lumMod val="50000"/>
                    </a:schemeClr>
                  </a:solidFill>
                  <a:latin typeface="Calibri" pitchFamily="34" charset="0"/>
                  <a:cs typeface="Calibri" panose="020F0502020204030204" pitchFamily="34" charset="0"/>
                </a:rPr>
                <a:t>International: +(1) 913-441-1410</a:t>
              </a:r>
              <a:br>
                <a:rPr lang="en-US" sz="6000" baseline="0" dirty="0">
                  <a:solidFill>
                    <a:schemeClr val="bg1">
                      <a:lumMod val="50000"/>
                    </a:schemeClr>
                  </a:solidFill>
                  <a:latin typeface="Calibri" pitchFamily="34" charset="0"/>
                  <a:cs typeface="Calibri" panose="020F0502020204030204" pitchFamily="34" charset="0"/>
                </a:rPr>
              </a:br>
              <a:r>
                <a:rPr lang="en-US" sz="6000" baseline="0" dirty="0">
                  <a:solidFill>
                    <a:schemeClr val="bg1">
                      <a:lumMod val="50000"/>
                    </a:schemeClr>
                  </a:solidFill>
                  <a:latin typeface="Calibri" pitchFamily="34" charset="0"/>
                  <a:cs typeface="Calibri" panose="020F0502020204030204" pitchFamily="34" charset="0"/>
                </a:rPr>
                <a:t>Email: info@genigraphics.com</a:t>
              </a:r>
            </a:p>
            <a:p>
              <a:pPr lvl="0" algn="ctr">
                <a:spcBef>
                  <a:spcPts val="0"/>
                </a:spcBef>
                <a:spcAft>
                  <a:spcPts val="0"/>
                </a:spcAft>
              </a:pPr>
              <a:br>
                <a:rPr lang="en-US" sz="4400" dirty="0">
                  <a:solidFill>
                    <a:schemeClr val="bg1">
                      <a:lumMod val="50000"/>
                    </a:schemeClr>
                  </a:solidFill>
                  <a:latin typeface="Calibri" pitchFamily="34" charset="0"/>
                  <a:cs typeface="Calibri" panose="020F0502020204030204" pitchFamily="34" charset="0"/>
                </a:rPr>
              </a:br>
              <a:r>
                <a:rPr lang="en-US" sz="4400" dirty="0">
                  <a:solidFill>
                    <a:schemeClr val="bg1">
                      <a:lumMod val="50000"/>
                    </a:schemeClr>
                  </a:solidFill>
                  <a:latin typeface="Calibri" pitchFamily="34" charset="0"/>
                  <a:cs typeface="Calibri" panose="020F0502020204030204" pitchFamily="34" charset="0"/>
                </a:rPr>
                <a:t>[This sidebar area does not print.]</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81342" y="8425085"/>
              <a:ext cx="11904515" cy="10246926"/>
            </a:xfrm>
            <a:prstGeom prst="rect">
              <a:avLst/>
            </a:prstGeom>
          </p:spPr>
        </p:pic>
      </p:gr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11037" y="42504519"/>
            <a:ext cx="5297435" cy="185928"/>
          </a:xfrm>
          <a:prstGeom prst="rect">
            <a:avLst/>
          </a:prstGeom>
        </p:spPr>
      </p:pic>
    </p:spTree>
    <p:extLst>
      <p:ext uri="{BB962C8B-B14F-4D97-AF65-F5344CB8AC3E}">
        <p14:creationId xmlns:p14="http://schemas.microsoft.com/office/powerpoint/2010/main" val="3812944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5D6BDF-9D0E-4E2B-85B8-D8F4790360C9}" type="datetimeFigureOut">
              <a:rPr lang="en-US" smtClean="0"/>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B075EA-769C-4ECD-B48E-D6FCDC24F876}" type="slidenum">
              <a:rPr lang="en-US" smtClean="0"/>
              <a:t>‹Nr.›</a:t>
            </a:fld>
            <a:endParaRPr lang="en-US" dirty="0"/>
          </a:p>
        </p:txBody>
      </p:sp>
    </p:spTree>
    <p:extLst>
      <p:ext uri="{BB962C8B-B14F-4D97-AF65-F5344CB8AC3E}">
        <p14:creationId xmlns:p14="http://schemas.microsoft.com/office/powerpoint/2010/main" val="29316651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13364" y="1713754"/>
            <a:ext cx="27240548" cy="7132373"/>
          </a:xfrm>
          <a:prstGeom prst="rect">
            <a:avLst/>
          </a:prstGeom>
        </p:spPr>
        <p:txBody>
          <a:bodyPr vert="horz" lIns="417456" tIns="208727" rIns="417456" bIns="208727" rtlCol="0" anchor="ctr">
            <a:normAutofit/>
          </a:bodyPr>
          <a:lstStyle/>
          <a:p>
            <a:r>
              <a:rPr lang="en-US" dirty="0"/>
              <a:t>Click to edit Master title style</a:t>
            </a:r>
          </a:p>
        </p:txBody>
      </p:sp>
      <p:sp>
        <p:nvSpPr>
          <p:cNvPr id="3" name="Text Placeholder 2"/>
          <p:cNvSpPr>
            <a:spLocks noGrp="1"/>
          </p:cNvSpPr>
          <p:nvPr>
            <p:ph type="body" idx="1"/>
          </p:nvPr>
        </p:nvSpPr>
        <p:spPr>
          <a:xfrm>
            <a:off x="1513364" y="9985326"/>
            <a:ext cx="27240548" cy="28242219"/>
          </a:xfrm>
          <a:prstGeom prst="rect">
            <a:avLst/>
          </a:prstGeom>
        </p:spPr>
        <p:txBody>
          <a:bodyPr vert="horz" lIns="417456" tIns="208727" rIns="417456" bIns="20872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513364" y="39663922"/>
            <a:ext cx="7062364" cy="2278397"/>
          </a:xfrm>
          <a:prstGeom prst="rect">
            <a:avLst/>
          </a:prstGeom>
        </p:spPr>
        <p:txBody>
          <a:bodyPr vert="horz" lIns="417456" tIns="208727" rIns="417456" bIns="208727" rtlCol="0" anchor="ctr"/>
          <a:lstStyle>
            <a:lvl1pPr algn="l">
              <a:defRPr sz="5500">
                <a:solidFill>
                  <a:schemeClr val="tx1">
                    <a:tint val="75000"/>
                  </a:schemeClr>
                </a:solidFill>
              </a:defRPr>
            </a:lvl1pPr>
          </a:lstStyle>
          <a:p>
            <a:fld id="{985D6BDF-9D0E-4E2B-85B8-D8F4790360C9}" type="datetimeFigureOut">
              <a:rPr lang="en-US" smtClean="0"/>
              <a:t>11/9/2020</a:t>
            </a:fld>
            <a:endParaRPr lang="en-US" dirty="0"/>
          </a:p>
        </p:txBody>
      </p:sp>
      <p:sp>
        <p:nvSpPr>
          <p:cNvPr id="5" name="Footer Placeholder 4"/>
          <p:cNvSpPr>
            <a:spLocks noGrp="1"/>
          </p:cNvSpPr>
          <p:nvPr>
            <p:ph type="ftr" sz="quarter" idx="3"/>
          </p:nvPr>
        </p:nvSpPr>
        <p:spPr>
          <a:xfrm>
            <a:off x="10341319" y="39663922"/>
            <a:ext cx="9584637" cy="2278397"/>
          </a:xfrm>
          <a:prstGeom prst="rect">
            <a:avLst/>
          </a:prstGeom>
        </p:spPr>
        <p:txBody>
          <a:bodyPr vert="horz" lIns="417456" tIns="208727" rIns="417456" bIns="208727" rtlCol="0" anchor="ctr"/>
          <a:lstStyle>
            <a:lvl1pPr algn="ctr">
              <a:defRPr sz="55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1691547" y="39663922"/>
            <a:ext cx="7062364" cy="2278397"/>
          </a:xfrm>
          <a:prstGeom prst="rect">
            <a:avLst/>
          </a:prstGeom>
        </p:spPr>
        <p:txBody>
          <a:bodyPr vert="horz" lIns="417456" tIns="208727" rIns="417456" bIns="208727" rtlCol="0" anchor="ctr"/>
          <a:lstStyle>
            <a:lvl1pPr algn="r">
              <a:defRPr sz="5500">
                <a:solidFill>
                  <a:schemeClr val="tx1">
                    <a:tint val="75000"/>
                  </a:schemeClr>
                </a:solidFill>
              </a:defRPr>
            </a:lvl1pPr>
          </a:lstStyle>
          <a:p>
            <a:fld id="{FBB075EA-769C-4ECD-B48E-D6FCDC24F876}" type="slidenum">
              <a:rPr lang="en-US" smtClean="0"/>
              <a:t>‹Nr.›</a:t>
            </a:fld>
            <a:endParaRPr lang="en-US" dirty="0"/>
          </a:p>
        </p:txBody>
      </p:sp>
    </p:spTree>
    <p:extLst>
      <p:ext uri="{BB962C8B-B14F-4D97-AF65-F5344CB8AC3E}">
        <p14:creationId xmlns:p14="http://schemas.microsoft.com/office/powerpoint/2010/main" val="7232218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4174556" rtl="0" eaLnBrk="1" latinLnBrk="0" hangingPunct="1">
        <a:spcBef>
          <a:spcPct val="0"/>
        </a:spcBef>
        <a:buNone/>
        <a:defRPr sz="7600" kern="1200">
          <a:solidFill>
            <a:schemeClr val="tx1"/>
          </a:solidFill>
          <a:latin typeface="+mj-lt"/>
          <a:ea typeface="+mj-ea"/>
          <a:cs typeface="+mj-cs"/>
        </a:defRPr>
      </a:lvl1pPr>
    </p:titleStyle>
    <p:bodyStyle>
      <a:lvl1pPr marL="434850" indent="-434850" algn="l" defTabSz="4174556" rtl="0" eaLnBrk="1" latinLnBrk="0" hangingPunct="1">
        <a:spcBef>
          <a:spcPct val="20000"/>
        </a:spcBef>
        <a:buFont typeface="Arial" pitchFamily="34" charset="0"/>
        <a:buChar char="•"/>
        <a:defRPr sz="3400" kern="1200">
          <a:solidFill>
            <a:schemeClr val="tx1"/>
          </a:solidFill>
          <a:latin typeface="+mn-lt"/>
          <a:ea typeface="+mn-ea"/>
          <a:cs typeface="+mn-cs"/>
        </a:defRPr>
      </a:lvl1pPr>
      <a:lvl2pPr marL="869699" indent="-434850" algn="l" defTabSz="4174556" rtl="0" eaLnBrk="1" latinLnBrk="0" hangingPunct="1">
        <a:spcBef>
          <a:spcPct val="20000"/>
        </a:spcBef>
        <a:buFont typeface="Arial" pitchFamily="34" charset="0"/>
        <a:buChar char="–"/>
        <a:defRPr sz="3400" kern="1200">
          <a:solidFill>
            <a:schemeClr val="tx1"/>
          </a:solidFill>
          <a:latin typeface="+mn-lt"/>
          <a:ea typeface="+mn-ea"/>
          <a:cs typeface="+mn-cs"/>
        </a:defRPr>
      </a:lvl2pPr>
      <a:lvl3pPr marL="1304549" indent="-434850" algn="l" defTabSz="4174556"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1739398" indent="-434850" algn="l" defTabSz="4174556" rtl="0" eaLnBrk="1" latinLnBrk="0" hangingPunct="1">
        <a:spcBef>
          <a:spcPct val="20000"/>
        </a:spcBef>
        <a:buFont typeface="Arial" pitchFamily="34" charset="0"/>
        <a:buChar char="–"/>
        <a:defRPr sz="3400" kern="1200">
          <a:solidFill>
            <a:schemeClr val="tx1"/>
          </a:solidFill>
          <a:latin typeface="+mn-lt"/>
          <a:ea typeface="+mn-ea"/>
          <a:cs typeface="+mn-cs"/>
        </a:defRPr>
      </a:lvl4pPr>
      <a:lvl5pPr marL="2174248" indent="-434850" algn="l" defTabSz="4174556" rtl="0" eaLnBrk="1" latinLnBrk="0" hangingPunct="1">
        <a:spcBef>
          <a:spcPct val="20000"/>
        </a:spcBef>
        <a:buFont typeface="Arial" pitchFamily="34" charset="0"/>
        <a:buChar char="»"/>
        <a:defRPr sz="3400" kern="1200">
          <a:solidFill>
            <a:schemeClr val="tx1"/>
          </a:solidFill>
          <a:latin typeface="+mn-lt"/>
          <a:ea typeface="+mn-ea"/>
          <a:cs typeface="+mn-cs"/>
        </a:defRPr>
      </a:lvl5pPr>
      <a:lvl6pPr marL="11480029" indent="-1043639" algn="l" defTabSz="4174556" rtl="0" eaLnBrk="1" latinLnBrk="0" hangingPunct="1">
        <a:spcBef>
          <a:spcPct val="20000"/>
        </a:spcBef>
        <a:buFont typeface="Arial" pitchFamily="34" charset="0"/>
        <a:buChar char="•"/>
        <a:defRPr sz="9100" kern="1200">
          <a:solidFill>
            <a:schemeClr val="tx1"/>
          </a:solidFill>
          <a:latin typeface="+mn-lt"/>
          <a:ea typeface="+mn-ea"/>
          <a:cs typeface="+mn-cs"/>
        </a:defRPr>
      </a:lvl6pPr>
      <a:lvl7pPr marL="13567307" indent="-1043639" algn="l" defTabSz="4174556" rtl="0" eaLnBrk="1" latinLnBrk="0" hangingPunct="1">
        <a:spcBef>
          <a:spcPct val="20000"/>
        </a:spcBef>
        <a:buFont typeface="Arial" pitchFamily="34" charset="0"/>
        <a:buChar char="•"/>
        <a:defRPr sz="9100" kern="1200">
          <a:solidFill>
            <a:schemeClr val="tx1"/>
          </a:solidFill>
          <a:latin typeface="+mn-lt"/>
          <a:ea typeface="+mn-ea"/>
          <a:cs typeface="+mn-cs"/>
        </a:defRPr>
      </a:lvl7pPr>
      <a:lvl8pPr marL="15654585" indent="-1043639" algn="l" defTabSz="4174556" rtl="0" eaLnBrk="1" latinLnBrk="0" hangingPunct="1">
        <a:spcBef>
          <a:spcPct val="20000"/>
        </a:spcBef>
        <a:buFont typeface="Arial" pitchFamily="34" charset="0"/>
        <a:buChar char="•"/>
        <a:defRPr sz="9100" kern="1200">
          <a:solidFill>
            <a:schemeClr val="tx1"/>
          </a:solidFill>
          <a:latin typeface="+mn-lt"/>
          <a:ea typeface="+mn-ea"/>
          <a:cs typeface="+mn-cs"/>
        </a:defRPr>
      </a:lvl8pPr>
      <a:lvl9pPr marL="17741863" indent="-1043639" algn="l" defTabSz="4174556" rtl="0" eaLnBrk="1" latinLnBrk="0" hangingPunct="1">
        <a:spcBef>
          <a:spcPct val="20000"/>
        </a:spcBef>
        <a:buFont typeface="Arial" pitchFamily="34" charset="0"/>
        <a:buChar char="•"/>
        <a:defRPr sz="9100" kern="1200">
          <a:solidFill>
            <a:schemeClr val="tx1"/>
          </a:solidFill>
          <a:latin typeface="+mn-lt"/>
          <a:ea typeface="+mn-ea"/>
          <a:cs typeface="+mn-cs"/>
        </a:defRPr>
      </a:lvl9pPr>
    </p:bodyStyle>
    <p:otherStyle>
      <a:defPPr>
        <a:defRPr lang="en-US"/>
      </a:defPPr>
      <a:lvl1pPr marL="0" algn="l" defTabSz="4174556" rtl="0" eaLnBrk="1" latinLnBrk="0" hangingPunct="1">
        <a:defRPr sz="8200" kern="1200">
          <a:solidFill>
            <a:schemeClr val="tx1"/>
          </a:solidFill>
          <a:latin typeface="+mn-lt"/>
          <a:ea typeface="+mn-ea"/>
          <a:cs typeface="+mn-cs"/>
        </a:defRPr>
      </a:lvl1pPr>
      <a:lvl2pPr marL="2087278" algn="l" defTabSz="4174556" rtl="0" eaLnBrk="1" latinLnBrk="0" hangingPunct="1">
        <a:defRPr sz="8200" kern="1200">
          <a:solidFill>
            <a:schemeClr val="tx1"/>
          </a:solidFill>
          <a:latin typeface="+mn-lt"/>
          <a:ea typeface="+mn-ea"/>
          <a:cs typeface="+mn-cs"/>
        </a:defRPr>
      </a:lvl2pPr>
      <a:lvl3pPr marL="4174556" algn="l" defTabSz="4174556" rtl="0" eaLnBrk="1" latinLnBrk="0" hangingPunct="1">
        <a:defRPr sz="8200" kern="1200">
          <a:solidFill>
            <a:schemeClr val="tx1"/>
          </a:solidFill>
          <a:latin typeface="+mn-lt"/>
          <a:ea typeface="+mn-ea"/>
          <a:cs typeface="+mn-cs"/>
        </a:defRPr>
      </a:lvl3pPr>
      <a:lvl4pPr marL="6261834" algn="l" defTabSz="4174556" rtl="0" eaLnBrk="1" latinLnBrk="0" hangingPunct="1">
        <a:defRPr sz="8200" kern="1200">
          <a:solidFill>
            <a:schemeClr val="tx1"/>
          </a:solidFill>
          <a:latin typeface="+mn-lt"/>
          <a:ea typeface="+mn-ea"/>
          <a:cs typeface="+mn-cs"/>
        </a:defRPr>
      </a:lvl4pPr>
      <a:lvl5pPr marL="8349113" algn="l" defTabSz="4174556" rtl="0" eaLnBrk="1" latinLnBrk="0" hangingPunct="1">
        <a:defRPr sz="8200" kern="1200">
          <a:solidFill>
            <a:schemeClr val="tx1"/>
          </a:solidFill>
          <a:latin typeface="+mn-lt"/>
          <a:ea typeface="+mn-ea"/>
          <a:cs typeface="+mn-cs"/>
        </a:defRPr>
      </a:lvl5pPr>
      <a:lvl6pPr marL="10436390" algn="l" defTabSz="4174556" rtl="0" eaLnBrk="1" latinLnBrk="0" hangingPunct="1">
        <a:defRPr sz="8200" kern="1200">
          <a:solidFill>
            <a:schemeClr val="tx1"/>
          </a:solidFill>
          <a:latin typeface="+mn-lt"/>
          <a:ea typeface="+mn-ea"/>
          <a:cs typeface="+mn-cs"/>
        </a:defRPr>
      </a:lvl6pPr>
      <a:lvl7pPr marL="12523668" algn="l" defTabSz="4174556" rtl="0" eaLnBrk="1" latinLnBrk="0" hangingPunct="1">
        <a:defRPr sz="8200" kern="1200">
          <a:solidFill>
            <a:schemeClr val="tx1"/>
          </a:solidFill>
          <a:latin typeface="+mn-lt"/>
          <a:ea typeface="+mn-ea"/>
          <a:cs typeface="+mn-cs"/>
        </a:defRPr>
      </a:lvl7pPr>
      <a:lvl8pPr marL="14610946" algn="l" defTabSz="4174556" rtl="0" eaLnBrk="1" latinLnBrk="0" hangingPunct="1">
        <a:defRPr sz="8200" kern="1200">
          <a:solidFill>
            <a:schemeClr val="tx1"/>
          </a:solidFill>
          <a:latin typeface="+mn-lt"/>
          <a:ea typeface="+mn-ea"/>
          <a:cs typeface="+mn-cs"/>
        </a:defRPr>
      </a:lvl8pPr>
      <a:lvl9pPr marL="16698224" algn="l" defTabSz="4174556"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bodymemory/" TargetMode="External"/><Relationship Id="rId7" Type="http://schemas.openxmlformats.org/officeDocument/2006/relationships/chart" Target="../charts/chart1.xml"/><Relationship Id="rId2" Type="http://schemas.openxmlformats.org/officeDocument/2006/relationships/hyperlink" Target="mailto:info@bodymemory.de" TargetMode="Externa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22"/>
          <p:cNvSpPr txBox="1">
            <a:spLocks noChangeArrowheads="1"/>
          </p:cNvSpPr>
          <p:nvPr/>
        </p:nvSpPr>
        <p:spPr bwMode="auto">
          <a:xfrm>
            <a:off x="4570801" y="156469"/>
            <a:ext cx="21117102" cy="3217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3940" tIns="434850" rIns="173940" bIns="434850" anchor="ctr" anchorCtr="0">
            <a:spAutoFit/>
          </a:bodyPr>
          <a:lstStyle>
            <a:lvl1pPr defTabSz="4389438" eaLnBrk="0" hangingPunct="0">
              <a:defRPr sz="2200">
                <a:solidFill>
                  <a:schemeClr val="tx1"/>
                </a:solidFill>
                <a:latin typeface="Arial" charset="0"/>
              </a:defRPr>
            </a:lvl1pPr>
            <a:lvl2pPr marL="742950" indent="-285750" defTabSz="4389438" eaLnBrk="0" hangingPunct="0">
              <a:defRPr sz="2200">
                <a:solidFill>
                  <a:schemeClr val="tx1"/>
                </a:solidFill>
                <a:latin typeface="Arial" charset="0"/>
              </a:defRPr>
            </a:lvl2pPr>
            <a:lvl3pPr marL="1143000" indent="-228600" defTabSz="4389438" eaLnBrk="0" hangingPunct="0">
              <a:defRPr sz="2200">
                <a:solidFill>
                  <a:schemeClr val="tx1"/>
                </a:solidFill>
                <a:latin typeface="Arial" charset="0"/>
              </a:defRPr>
            </a:lvl3pPr>
            <a:lvl4pPr marL="1600200" indent="-228600" defTabSz="4389438" eaLnBrk="0" hangingPunct="0">
              <a:defRPr sz="2200">
                <a:solidFill>
                  <a:schemeClr val="tx1"/>
                </a:solidFill>
                <a:latin typeface="Arial" charset="0"/>
              </a:defRPr>
            </a:lvl4pPr>
            <a:lvl5pPr marL="2057400" indent="-228600" defTabSz="4389438" eaLnBrk="0" hangingPunct="0">
              <a:defRPr sz="2200">
                <a:solidFill>
                  <a:schemeClr val="tx1"/>
                </a:solidFill>
                <a:latin typeface="Arial" charset="0"/>
              </a:defRPr>
            </a:lvl5pPr>
            <a:lvl6pPr marL="2514600" indent="-228600" defTabSz="4389438" eaLnBrk="0" fontAlgn="base" hangingPunct="0">
              <a:spcBef>
                <a:spcPct val="0"/>
              </a:spcBef>
              <a:spcAft>
                <a:spcPct val="0"/>
              </a:spcAft>
              <a:defRPr sz="2200">
                <a:solidFill>
                  <a:schemeClr val="tx1"/>
                </a:solidFill>
                <a:latin typeface="Arial" charset="0"/>
              </a:defRPr>
            </a:lvl6pPr>
            <a:lvl7pPr marL="2971800" indent="-228600" defTabSz="4389438" eaLnBrk="0" fontAlgn="base" hangingPunct="0">
              <a:spcBef>
                <a:spcPct val="0"/>
              </a:spcBef>
              <a:spcAft>
                <a:spcPct val="0"/>
              </a:spcAft>
              <a:defRPr sz="2200">
                <a:solidFill>
                  <a:schemeClr val="tx1"/>
                </a:solidFill>
                <a:latin typeface="Arial" charset="0"/>
              </a:defRPr>
            </a:lvl7pPr>
            <a:lvl8pPr marL="3429000" indent="-228600" defTabSz="4389438" eaLnBrk="0" fontAlgn="base" hangingPunct="0">
              <a:spcBef>
                <a:spcPct val="0"/>
              </a:spcBef>
              <a:spcAft>
                <a:spcPct val="0"/>
              </a:spcAft>
              <a:defRPr sz="2200">
                <a:solidFill>
                  <a:schemeClr val="tx1"/>
                </a:solidFill>
                <a:latin typeface="Arial" charset="0"/>
              </a:defRPr>
            </a:lvl8pPr>
            <a:lvl9pPr marL="3886200" indent="-228600" defTabSz="4389438" eaLnBrk="0" fontAlgn="base" hangingPunct="0">
              <a:spcBef>
                <a:spcPct val="0"/>
              </a:spcBef>
              <a:spcAft>
                <a:spcPct val="0"/>
              </a:spcAft>
              <a:defRPr sz="2200">
                <a:solidFill>
                  <a:schemeClr val="tx1"/>
                </a:solidFill>
                <a:latin typeface="Arial" charset="0"/>
              </a:defRPr>
            </a:lvl9pPr>
          </a:lstStyle>
          <a:p>
            <a:pPr algn="ctr" eaLnBrk="1" hangingPunct="1"/>
            <a:r>
              <a:rPr lang="en-US" sz="7600" b="1" dirty="0">
                <a:solidFill>
                  <a:schemeClr val="accent3">
                    <a:lumMod val="20000"/>
                    <a:lumOff val="80000"/>
                  </a:schemeClr>
                </a:solidFill>
                <a:latin typeface="+mn-lt"/>
              </a:rPr>
              <a:t>  War and Flight leave traces in the Body Memory of refugees but they are not irreversible</a:t>
            </a:r>
          </a:p>
        </p:txBody>
      </p:sp>
      <p:sp>
        <p:nvSpPr>
          <p:cNvPr id="5" name="Text Box 123"/>
          <p:cNvSpPr txBox="1">
            <a:spLocks noChangeArrowheads="1"/>
          </p:cNvSpPr>
          <p:nvPr/>
        </p:nvSpPr>
        <p:spPr bwMode="auto">
          <a:xfrm>
            <a:off x="3653610" y="3192694"/>
            <a:ext cx="23082483" cy="222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3940" tIns="173940" rIns="173940" bIns="173940" anchor="ctr" anchorCtr="0"/>
          <a:lstStyle>
            <a:lvl1pPr defTabSz="4389438" eaLnBrk="0" hangingPunct="0">
              <a:defRPr sz="2200">
                <a:solidFill>
                  <a:schemeClr val="tx1"/>
                </a:solidFill>
                <a:latin typeface="Arial" charset="0"/>
              </a:defRPr>
            </a:lvl1pPr>
            <a:lvl2pPr marL="742950" indent="-285750" defTabSz="4389438" eaLnBrk="0" hangingPunct="0">
              <a:defRPr sz="2200">
                <a:solidFill>
                  <a:schemeClr val="tx1"/>
                </a:solidFill>
                <a:latin typeface="Arial" charset="0"/>
              </a:defRPr>
            </a:lvl2pPr>
            <a:lvl3pPr marL="1143000" indent="-228600" defTabSz="4389438" eaLnBrk="0" hangingPunct="0">
              <a:defRPr sz="2200">
                <a:solidFill>
                  <a:schemeClr val="tx1"/>
                </a:solidFill>
                <a:latin typeface="Arial" charset="0"/>
              </a:defRPr>
            </a:lvl3pPr>
            <a:lvl4pPr marL="1600200" indent="-228600" defTabSz="4389438" eaLnBrk="0" hangingPunct="0">
              <a:defRPr sz="2200">
                <a:solidFill>
                  <a:schemeClr val="tx1"/>
                </a:solidFill>
                <a:latin typeface="Arial" charset="0"/>
              </a:defRPr>
            </a:lvl4pPr>
            <a:lvl5pPr marL="2057400" indent="-228600" defTabSz="4389438" eaLnBrk="0" hangingPunct="0">
              <a:defRPr sz="2200">
                <a:solidFill>
                  <a:schemeClr val="tx1"/>
                </a:solidFill>
                <a:latin typeface="Arial" charset="0"/>
              </a:defRPr>
            </a:lvl5pPr>
            <a:lvl6pPr marL="2514600" indent="-228600" defTabSz="4389438" eaLnBrk="0" fontAlgn="base" hangingPunct="0">
              <a:spcBef>
                <a:spcPct val="0"/>
              </a:spcBef>
              <a:spcAft>
                <a:spcPct val="0"/>
              </a:spcAft>
              <a:defRPr sz="2200">
                <a:solidFill>
                  <a:schemeClr val="tx1"/>
                </a:solidFill>
                <a:latin typeface="Arial" charset="0"/>
              </a:defRPr>
            </a:lvl6pPr>
            <a:lvl7pPr marL="2971800" indent="-228600" defTabSz="4389438" eaLnBrk="0" fontAlgn="base" hangingPunct="0">
              <a:spcBef>
                <a:spcPct val="0"/>
              </a:spcBef>
              <a:spcAft>
                <a:spcPct val="0"/>
              </a:spcAft>
              <a:defRPr sz="2200">
                <a:solidFill>
                  <a:schemeClr val="tx1"/>
                </a:solidFill>
                <a:latin typeface="Arial" charset="0"/>
              </a:defRPr>
            </a:lvl7pPr>
            <a:lvl8pPr marL="3429000" indent="-228600" defTabSz="4389438" eaLnBrk="0" fontAlgn="base" hangingPunct="0">
              <a:spcBef>
                <a:spcPct val="0"/>
              </a:spcBef>
              <a:spcAft>
                <a:spcPct val="0"/>
              </a:spcAft>
              <a:defRPr sz="2200">
                <a:solidFill>
                  <a:schemeClr val="tx1"/>
                </a:solidFill>
                <a:latin typeface="Arial" charset="0"/>
              </a:defRPr>
            </a:lvl8pPr>
            <a:lvl9pPr marL="3886200" indent="-228600" defTabSz="4389438" eaLnBrk="0" fontAlgn="base" hangingPunct="0">
              <a:spcBef>
                <a:spcPct val="0"/>
              </a:spcBef>
              <a:spcAft>
                <a:spcPct val="0"/>
              </a:spcAft>
              <a:defRPr sz="2200">
                <a:solidFill>
                  <a:schemeClr val="tx1"/>
                </a:solidFill>
                <a:latin typeface="Arial" charset="0"/>
              </a:defRPr>
            </a:lvl9pPr>
          </a:lstStyle>
          <a:p>
            <a:pPr algn="ctr" eaLnBrk="1" hangingPunct="1"/>
            <a:r>
              <a:rPr lang="en-US" sz="4600" dirty="0">
                <a:solidFill>
                  <a:schemeClr val="accent3">
                    <a:lumMod val="20000"/>
                    <a:lumOff val="80000"/>
                  </a:schemeClr>
                </a:solidFill>
                <a:latin typeface="+mn-lt"/>
              </a:rPr>
              <a:t>Beatrice Schlee</a:t>
            </a:r>
            <a:r>
              <a:rPr lang="en-US" sz="4600" baseline="30000" dirty="0">
                <a:solidFill>
                  <a:schemeClr val="accent3">
                    <a:lumMod val="20000"/>
                    <a:lumOff val="80000"/>
                  </a:schemeClr>
                </a:solidFill>
                <a:latin typeface="+mn-lt"/>
              </a:rPr>
              <a:t>1</a:t>
            </a:r>
            <a:r>
              <a:rPr lang="en-US" sz="4600" dirty="0">
                <a:solidFill>
                  <a:schemeClr val="accent3">
                    <a:lumMod val="20000"/>
                    <a:lumOff val="80000"/>
                  </a:schemeClr>
                </a:solidFill>
                <a:latin typeface="+mn-lt"/>
              </a:rPr>
              <a:t> PhD, Prof. </a:t>
            </a:r>
            <a:r>
              <a:rPr lang="en-US" sz="4600" dirty="0" err="1">
                <a:solidFill>
                  <a:schemeClr val="accent3">
                    <a:lumMod val="20000"/>
                    <a:lumOff val="80000"/>
                  </a:schemeClr>
                </a:solidFill>
                <a:latin typeface="+mn-lt"/>
              </a:rPr>
              <a:t>Mone</a:t>
            </a:r>
            <a:r>
              <a:rPr lang="en-US" sz="4600" dirty="0">
                <a:solidFill>
                  <a:schemeClr val="accent3">
                    <a:lumMod val="20000"/>
                    <a:lumOff val="80000"/>
                  </a:schemeClr>
                </a:solidFill>
                <a:latin typeface="+mn-lt"/>
              </a:rPr>
              <a:t> </a:t>
            </a:r>
            <a:r>
              <a:rPr lang="en-US" sz="4600" dirty="0" err="1">
                <a:solidFill>
                  <a:schemeClr val="accent3">
                    <a:lumMod val="20000"/>
                    <a:lumOff val="80000"/>
                  </a:schemeClr>
                </a:solidFill>
                <a:latin typeface="+mn-lt"/>
              </a:rPr>
              <a:t>Welsche</a:t>
            </a:r>
            <a:r>
              <a:rPr lang="en-US" sz="4600" dirty="0">
                <a:solidFill>
                  <a:schemeClr val="accent3">
                    <a:lumMod val="20000"/>
                    <a:lumOff val="80000"/>
                  </a:schemeClr>
                </a:solidFill>
                <a:latin typeface="+mn-lt"/>
              </a:rPr>
              <a:t>, Lucie </a:t>
            </a:r>
            <a:r>
              <a:rPr lang="en-US" sz="4600" dirty="0" err="1">
                <a:solidFill>
                  <a:schemeClr val="accent3">
                    <a:lumMod val="20000"/>
                    <a:lumOff val="80000"/>
                  </a:schemeClr>
                </a:solidFill>
                <a:latin typeface="+mn-lt"/>
              </a:rPr>
              <a:t>Stolwijk</a:t>
            </a:r>
            <a:r>
              <a:rPr lang="en-US" sz="4600" dirty="0">
                <a:solidFill>
                  <a:schemeClr val="accent3">
                    <a:lumMod val="20000"/>
                    <a:lumOff val="80000"/>
                  </a:schemeClr>
                </a:solidFill>
                <a:latin typeface="+mn-lt"/>
              </a:rPr>
              <a:t> (BA), Clara Holling, </a:t>
            </a:r>
            <a:r>
              <a:rPr lang="en-US" sz="4600" dirty="0" err="1">
                <a:solidFill>
                  <a:schemeClr val="accent3">
                    <a:lumMod val="20000"/>
                    <a:lumOff val="80000"/>
                  </a:schemeClr>
                </a:solidFill>
                <a:latin typeface="+mn-lt"/>
              </a:rPr>
              <a:t>Tahira</a:t>
            </a:r>
            <a:r>
              <a:rPr lang="en-US" sz="4600" dirty="0">
                <a:solidFill>
                  <a:schemeClr val="accent3">
                    <a:lumMod val="20000"/>
                    <a:lumOff val="80000"/>
                  </a:schemeClr>
                </a:solidFill>
                <a:latin typeface="+mn-lt"/>
              </a:rPr>
              <a:t> Aslan; </a:t>
            </a:r>
            <a:endParaRPr lang="en-US" sz="4600" baseline="30000" dirty="0">
              <a:solidFill>
                <a:schemeClr val="accent3">
                  <a:lumMod val="20000"/>
                  <a:lumOff val="80000"/>
                </a:schemeClr>
              </a:solidFill>
              <a:latin typeface="+mn-lt"/>
            </a:endParaRPr>
          </a:p>
          <a:p>
            <a:pPr algn="ctr" eaLnBrk="1" hangingPunct="1"/>
            <a:r>
              <a:rPr lang="en-US" sz="4600" dirty="0">
                <a:solidFill>
                  <a:schemeClr val="accent3">
                    <a:lumMod val="20000"/>
                    <a:lumOff val="80000"/>
                  </a:schemeClr>
                </a:solidFill>
                <a:latin typeface="+mn-lt"/>
              </a:rPr>
              <a:t>University of Freiburg, Arnold-</a:t>
            </a:r>
            <a:r>
              <a:rPr lang="en-US" sz="4600" dirty="0" err="1">
                <a:solidFill>
                  <a:schemeClr val="accent3">
                    <a:lumMod val="20000"/>
                    <a:lumOff val="80000"/>
                  </a:schemeClr>
                </a:solidFill>
                <a:latin typeface="+mn-lt"/>
              </a:rPr>
              <a:t>Bergstraesser</a:t>
            </a:r>
            <a:r>
              <a:rPr lang="en-US" sz="4600" dirty="0">
                <a:solidFill>
                  <a:schemeClr val="accent3">
                    <a:lumMod val="20000"/>
                    <a:lumOff val="80000"/>
                  </a:schemeClr>
                </a:solidFill>
                <a:latin typeface="+mn-lt"/>
              </a:rPr>
              <a:t> </a:t>
            </a:r>
            <a:r>
              <a:rPr lang="en-US" sz="4600" dirty="0" err="1">
                <a:solidFill>
                  <a:schemeClr val="accent3">
                    <a:lumMod val="20000"/>
                    <a:lumOff val="80000"/>
                  </a:schemeClr>
                </a:solidFill>
                <a:latin typeface="+mn-lt"/>
              </a:rPr>
              <a:t>Institut</a:t>
            </a:r>
            <a:r>
              <a:rPr lang="en-US" sz="4600" dirty="0">
                <a:solidFill>
                  <a:schemeClr val="accent3">
                    <a:lumMod val="20000"/>
                    <a:lumOff val="80000"/>
                  </a:schemeClr>
                </a:solidFill>
                <a:latin typeface="+mn-lt"/>
              </a:rPr>
              <a:t>, Catholic University of Applied Sciences, Germany</a:t>
            </a:r>
          </a:p>
        </p:txBody>
      </p:sp>
      <p:sp>
        <p:nvSpPr>
          <p:cNvPr id="24" name="TextBox 23"/>
          <p:cNvSpPr txBox="1"/>
          <p:nvPr/>
        </p:nvSpPr>
        <p:spPr>
          <a:xfrm>
            <a:off x="1261136" y="39122021"/>
            <a:ext cx="10532961" cy="2396144"/>
          </a:xfrm>
          <a:prstGeom prst="rect">
            <a:avLst/>
          </a:prstGeom>
          <a:solidFill>
            <a:schemeClr val="accent1">
              <a:lumMod val="40000"/>
              <a:lumOff val="60000"/>
            </a:schemeClr>
          </a:solidFill>
        </p:spPr>
        <p:txBody>
          <a:bodyPr wrap="none" lIns="86970" tIns="43485" rIns="86970" bIns="43485" rtlCol="0">
            <a:spAutoFit/>
          </a:bodyPr>
          <a:lstStyle/>
          <a:p>
            <a:r>
              <a:rPr lang="en-US" sz="3000" dirty="0"/>
              <a:t>Beatrice Schlee, PhD</a:t>
            </a:r>
          </a:p>
          <a:p>
            <a:r>
              <a:rPr lang="en-US" sz="3000" dirty="0" err="1"/>
              <a:t>bodymemory</a:t>
            </a:r>
            <a:r>
              <a:rPr lang="en-US" sz="3000" dirty="0"/>
              <a:t>, Arnold-</a:t>
            </a:r>
            <a:r>
              <a:rPr lang="en-US" sz="3000" dirty="0" err="1"/>
              <a:t>Bergstraesser</a:t>
            </a:r>
            <a:r>
              <a:rPr lang="en-US" sz="3000" dirty="0"/>
              <a:t> </a:t>
            </a:r>
            <a:r>
              <a:rPr lang="en-US" sz="3000" dirty="0" err="1"/>
              <a:t>Institut</a:t>
            </a:r>
            <a:r>
              <a:rPr lang="en-US" sz="3000" dirty="0"/>
              <a:t> </a:t>
            </a:r>
          </a:p>
          <a:p>
            <a:r>
              <a:rPr lang="en-US" sz="3000" dirty="0"/>
              <a:t>Email: </a:t>
            </a:r>
            <a:r>
              <a:rPr lang="en-US" sz="3000" dirty="0">
                <a:hlinkClick r:id="rId2"/>
              </a:rPr>
              <a:t>info@bodymemory.de</a:t>
            </a:r>
            <a:r>
              <a:rPr lang="en-US" sz="3000" dirty="0"/>
              <a:t>, beatrice.schlee@abi.uni-freiburg.de</a:t>
            </a:r>
          </a:p>
          <a:p>
            <a:r>
              <a:rPr lang="en-US" sz="3000" dirty="0"/>
              <a:t>Website: </a:t>
            </a:r>
            <a:r>
              <a:rPr lang="en-US" sz="3000" dirty="0">
                <a:hlinkClick r:id="rId3"/>
              </a:rPr>
              <a:t>www.bodymemory</a:t>
            </a:r>
            <a:r>
              <a:rPr lang="en-US" sz="3000" dirty="0"/>
              <a:t>. de, www.arnold-bergstraesser.de</a:t>
            </a:r>
          </a:p>
          <a:p>
            <a:r>
              <a:rPr lang="en-US" sz="3000" dirty="0"/>
              <a:t>Phone: +49761 50369937, +49176 625 77018</a:t>
            </a:r>
          </a:p>
        </p:txBody>
      </p:sp>
      <p:sp>
        <p:nvSpPr>
          <p:cNvPr id="25" name="TextBox 24"/>
          <p:cNvSpPr txBox="1"/>
          <p:nvPr/>
        </p:nvSpPr>
        <p:spPr>
          <a:xfrm>
            <a:off x="1261136" y="37963013"/>
            <a:ext cx="2385859" cy="918816"/>
          </a:xfrm>
          <a:prstGeom prst="rect">
            <a:avLst/>
          </a:prstGeom>
          <a:noFill/>
        </p:spPr>
        <p:txBody>
          <a:bodyPr wrap="none" lIns="86970" tIns="43485" rIns="86970" bIns="43485" rtlCol="0">
            <a:spAutoFit/>
          </a:bodyPr>
          <a:lstStyle/>
          <a:p>
            <a:r>
              <a:rPr lang="en-US" sz="5400" b="1" dirty="0"/>
              <a:t>Contact</a:t>
            </a:r>
          </a:p>
        </p:txBody>
      </p:sp>
      <p:sp>
        <p:nvSpPr>
          <p:cNvPr id="26" name="TextBox 25"/>
          <p:cNvSpPr txBox="1"/>
          <p:nvPr/>
        </p:nvSpPr>
        <p:spPr>
          <a:xfrm>
            <a:off x="11924281" y="38798950"/>
            <a:ext cx="10448356" cy="3707636"/>
          </a:xfrm>
          <a:prstGeom prst="rect">
            <a:avLst/>
          </a:prstGeom>
          <a:noFill/>
        </p:spPr>
        <p:txBody>
          <a:bodyPr wrap="square" lIns="86970" tIns="86970" rIns="86970" bIns="86970" numCol="1" spcCol="434850" rtlCol="0">
            <a:noAutofit/>
          </a:bodyPr>
          <a:lstStyle/>
          <a:p>
            <a:pPr marL="434850" indent="-434850">
              <a:buFont typeface="+mj-lt"/>
              <a:buAutoNum type="arabicPeriod"/>
            </a:pPr>
            <a:r>
              <a:rPr lang="en-GB" sz="1600" dirty="0"/>
              <a:t>van der </a:t>
            </a:r>
            <a:r>
              <a:rPr lang="en-GB" sz="1600" dirty="0" err="1"/>
              <a:t>Kolk</a:t>
            </a:r>
            <a:r>
              <a:rPr lang="en-GB" sz="1600" dirty="0"/>
              <a:t>, B. (2015). </a:t>
            </a:r>
            <a:r>
              <a:rPr lang="en-GB" sz="1600" i="1" dirty="0"/>
              <a:t>The body keeps the score: Brain, mind and body in the healing of trauma</a:t>
            </a:r>
            <a:r>
              <a:rPr lang="en-GB" sz="1600" dirty="0"/>
              <a:t>. </a:t>
            </a:r>
            <a:r>
              <a:rPr lang="de-DE" sz="1600" dirty="0"/>
              <a:t>New York: </a:t>
            </a:r>
            <a:r>
              <a:rPr lang="de-DE" sz="1600" dirty="0" err="1"/>
              <a:t>Penguin</a:t>
            </a:r>
            <a:r>
              <a:rPr lang="de-DE" sz="1600" dirty="0"/>
              <a:t> Book</a:t>
            </a:r>
            <a:r>
              <a:rPr lang="en-US" sz="1600" dirty="0"/>
              <a:t> John Benjamins P. V.</a:t>
            </a:r>
          </a:p>
          <a:p>
            <a:pPr marL="434850" indent="-434850">
              <a:buFont typeface="+mj-lt"/>
              <a:buAutoNum type="arabicPeriod"/>
            </a:pPr>
            <a:r>
              <a:rPr lang="en-GB" sz="1600" dirty="0" err="1"/>
              <a:t>Coole</a:t>
            </a:r>
            <a:r>
              <a:rPr lang="en-GB" sz="1600" dirty="0"/>
              <a:t>, D. (2005). Rethinking Agency: A Phenomenological Approach to Embodiment and Agentic Capacities. </a:t>
            </a:r>
            <a:r>
              <a:rPr lang="en-GB" sz="1600" i="1" dirty="0"/>
              <a:t>Political Studies</a:t>
            </a:r>
            <a:r>
              <a:rPr lang="en-GB" sz="1600" dirty="0"/>
              <a:t>, 53 (1), 124-142.</a:t>
            </a:r>
          </a:p>
          <a:p>
            <a:pPr marL="434850" indent="-434850">
              <a:buFont typeface="+mj-lt"/>
              <a:buAutoNum type="arabicPeriod"/>
            </a:pPr>
            <a:r>
              <a:rPr lang="en-US" sz="1600" dirty="0"/>
              <a:t>Bainbridge-Cohen, B. (2012). </a:t>
            </a:r>
            <a:r>
              <a:rPr lang="en-US" sz="1600" i="1" dirty="0"/>
              <a:t>Sensing, Feeling and Action</a:t>
            </a:r>
            <a:r>
              <a:rPr lang="en-US" sz="1600" dirty="0"/>
              <a:t>. </a:t>
            </a:r>
            <a:r>
              <a:rPr lang="en-GB" sz="1600" dirty="0"/>
              <a:t>Northampton, MA: Contact Editions.</a:t>
            </a:r>
          </a:p>
          <a:p>
            <a:pPr marL="434850" indent="-434850">
              <a:buFont typeface="+mj-lt"/>
              <a:buAutoNum type="arabicPeriod"/>
            </a:pPr>
            <a:r>
              <a:rPr lang="en-GB" sz="1600" dirty="0"/>
              <a:t>Koch SC, </a:t>
            </a:r>
            <a:r>
              <a:rPr lang="en-GB" sz="1600" dirty="0" err="1"/>
              <a:t>Gaida</a:t>
            </a:r>
            <a:r>
              <a:rPr lang="en-GB" sz="1600" dirty="0"/>
              <a:t> J, </a:t>
            </a:r>
            <a:r>
              <a:rPr lang="en-GB" sz="1600" dirty="0" err="1"/>
              <a:t>Kortum</a:t>
            </a:r>
            <a:r>
              <a:rPr lang="en-GB" sz="1600" dirty="0"/>
              <a:t> R, </a:t>
            </a:r>
            <a:r>
              <a:rPr lang="en-GB" sz="1600" dirty="0" err="1"/>
              <a:t>Bodingbauer</a:t>
            </a:r>
            <a:r>
              <a:rPr lang="en-GB" sz="1600" dirty="0"/>
              <a:t> B, </a:t>
            </a:r>
            <a:r>
              <a:rPr lang="en-GB" sz="1600" dirty="0" err="1"/>
              <a:t>Manders</a:t>
            </a:r>
            <a:r>
              <a:rPr lang="en-GB" sz="1600" dirty="0"/>
              <a:t> E, et al. (2016) Body image in autism: An exploratory study on the effects of dance movement therapy. </a:t>
            </a:r>
            <a:r>
              <a:rPr lang="en-GB" sz="1600" i="1" dirty="0"/>
              <a:t>Autism Open Access </a:t>
            </a:r>
            <a:r>
              <a:rPr lang="en-GB" sz="1600" dirty="0"/>
              <a:t>6 (2), 175. </a:t>
            </a:r>
          </a:p>
          <a:p>
            <a:pPr marL="342900" indent="-342900">
              <a:buFont typeface="+mj-lt"/>
              <a:buAutoNum type="arabicPeriod"/>
            </a:pPr>
            <a:r>
              <a:rPr lang="de-DE" sz="1600" dirty="0"/>
              <a:t> </a:t>
            </a:r>
            <a:r>
              <a:rPr lang="de-DE" sz="1600" dirty="0" err="1"/>
              <a:t>Joraschky</a:t>
            </a:r>
            <a:r>
              <a:rPr lang="de-DE" sz="1600" dirty="0"/>
              <a:t>, P., &amp; von Arnim, A. (2008). Der </a:t>
            </a:r>
            <a:r>
              <a:rPr lang="de-DE" sz="1600" dirty="0" err="1"/>
              <a:t>Körperbildskulpturtest</a:t>
            </a:r>
            <a:r>
              <a:rPr lang="de-DE" sz="1600" dirty="0"/>
              <a:t>. In P. </a:t>
            </a:r>
            <a:r>
              <a:rPr lang="de-DE" sz="1600" dirty="0" err="1"/>
              <a:t>Joraschky</a:t>
            </a:r>
            <a:r>
              <a:rPr lang="de-DE" sz="1600" dirty="0"/>
              <a:t>, T. </a:t>
            </a:r>
            <a:r>
              <a:rPr lang="de-DE" sz="1600" dirty="0" err="1"/>
              <a:t>Loew</a:t>
            </a:r>
            <a:r>
              <a:rPr lang="de-DE" sz="1600" dirty="0"/>
              <a:t> &amp; F. Röhricht (Eds). </a:t>
            </a:r>
            <a:r>
              <a:rPr lang="de-DE" sz="1600" i="1" dirty="0"/>
              <a:t>Körpererleben und Körperbild </a:t>
            </a:r>
            <a:r>
              <a:rPr lang="de-DE" sz="1600" dirty="0"/>
              <a:t>(pp. 183-191). Stuttgart: </a:t>
            </a:r>
            <a:r>
              <a:rPr lang="de-DE" sz="1600" dirty="0" err="1"/>
              <a:t>Schattauer</a:t>
            </a:r>
            <a:r>
              <a:rPr lang="de-DE" sz="1600" dirty="0"/>
              <a:t>..</a:t>
            </a:r>
          </a:p>
          <a:p>
            <a:pPr marL="342900" indent="-342900">
              <a:buFont typeface="+mj-lt"/>
              <a:buAutoNum type="arabicPeriod"/>
            </a:pPr>
            <a:r>
              <a:rPr lang="de-DE" sz="1600" dirty="0" err="1"/>
              <a:t>Hobi</a:t>
            </a:r>
            <a:r>
              <a:rPr lang="de-DE" sz="1600" dirty="0"/>
              <a:t>, V. (1985). </a:t>
            </a:r>
            <a:r>
              <a:rPr lang="de-DE" sz="1600" i="1" dirty="0"/>
              <a:t>Basler Befindlichkeits-Skala</a:t>
            </a:r>
            <a:r>
              <a:rPr lang="de-DE" sz="1600" dirty="0"/>
              <a:t>. Manual. Weinheim: Beltz-Test. </a:t>
            </a:r>
            <a:r>
              <a:rPr lang="en-GB" sz="1600" dirty="0"/>
              <a:t>doi:10.4172/2165-7890.1000175.</a:t>
            </a:r>
          </a:p>
          <a:p>
            <a:pPr marL="342900" indent="-342900">
              <a:buFont typeface="+mj-lt"/>
              <a:buAutoNum type="arabicPeriod"/>
            </a:pPr>
            <a:r>
              <a:rPr lang="en-US" sz="1600" dirty="0"/>
              <a:t>Clement, U. </a:t>
            </a:r>
            <a:r>
              <a:rPr lang="de-DE" sz="1600" dirty="0"/>
              <a:t>&amp; Löwe, B. (1996). </a:t>
            </a:r>
            <a:r>
              <a:rPr lang="de-DE" sz="1600" i="1" dirty="0"/>
              <a:t>Fragebogen zum Körperbild (FKB-20) Handanweisung</a:t>
            </a:r>
            <a:r>
              <a:rPr lang="de-DE" sz="1600" dirty="0"/>
              <a:t>. </a:t>
            </a:r>
            <a:r>
              <a:rPr lang="en-US" sz="1600" dirty="0" err="1"/>
              <a:t>Göttingen</a:t>
            </a:r>
            <a:r>
              <a:rPr lang="en-US" sz="1600" dirty="0"/>
              <a:t> [</a:t>
            </a:r>
            <a:r>
              <a:rPr lang="en-US" sz="1600" dirty="0" err="1"/>
              <a:t>u.a</a:t>
            </a:r>
            <a:r>
              <a:rPr lang="en-US" sz="1600" dirty="0"/>
              <a:t>.]: </a:t>
            </a:r>
            <a:r>
              <a:rPr lang="en-US" sz="1600" dirty="0" err="1"/>
              <a:t>Hogrefe</a:t>
            </a:r>
            <a:r>
              <a:rPr lang="en-US" sz="1600" dirty="0"/>
              <a:t>, </a:t>
            </a:r>
            <a:r>
              <a:rPr lang="en-US" sz="1600" dirty="0" err="1"/>
              <a:t>Verlag</a:t>
            </a:r>
            <a:r>
              <a:rPr lang="en-US" sz="1600" dirty="0"/>
              <a:t> für </a:t>
            </a:r>
            <a:r>
              <a:rPr lang="en-US" sz="1600" dirty="0" err="1"/>
              <a:t>Psychologie</a:t>
            </a:r>
            <a:r>
              <a:rPr lang="en-US" sz="1600" dirty="0"/>
              <a:t>.</a:t>
            </a:r>
            <a:endParaRPr lang="de-DE" sz="1600" dirty="0"/>
          </a:p>
          <a:p>
            <a:pPr marL="434850" indent="-434850">
              <a:buFont typeface="+mj-lt"/>
              <a:buAutoNum type="arabicPeriod"/>
            </a:pPr>
            <a:endParaRPr lang="de-DE" sz="1600" dirty="0"/>
          </a:p>
          <a:p>
            <a:pPr marL="434850" indent="-434850">
              <a:buFont typeface="+mj-lt"/>
              <a:buAutoNum type="arabicPeriod"/>
            </a:pPr>
            <a:endParaRPr lang="de-DE" sz="1600" dirty="0"/>
          </a:p>
          <a:p>
            <a:pPr marL="434850" indent="-434850">
              <a:buFont typeface="+mj-lt"/>
              <a:buAutoNum type="arabicPeriod"/>
            </a:pPr>
            <a:endParaRPr lang="de-DE" sz="1600" dirty="0"/>
          </a:p>
          <a:p>
            <a:pPr marL="434850" indent="-434850">
              <a:buFont typeface="+mj-lt"/>
              <a:buAutoNum type="arabicPeriod"/>
            </a:pPr>
            <a:endParaRPr lang="en-US" sz="1600" dirty="0"/>
          </a:p>
        </p:txBody>
      </p:sp>
      <p:sp>
        <p:nvSpPr>
          <p:cNvPr id="27" name="TextBox 26"/>
          <p:cNvSpPr txBox="1"/>
          <p:nvPr/>
        </p:nvSpPr>
        <p:spPr>
          <a:xfrm>
            <a:off x="12238037" y="37954267"/>
            <a:ext cx="3325668" cy="918816"/>
          </a:xfrm>
          <a:prstGeom prst="rect">
            <a:avLst/>
          </a:prstGeom>
          <a:noFill/>
        </p:spPr>
        <p:txBody>
          <a:bodyPr wrap="none" lIns="86970" tIns="43485" rIns="86970" bIns="43485" rtlCol="0">
            <a:spAutoFit/>
          </a:bodyPr>
          <a:lstStyle/>
          <a:p>
            <a:r>
              <a:rPr lang="en-US" sz="5400" b="1" dirty="0"/>
              <a:t>References</a:t>
            </a:r>
          </a:p>
        </p:txBody>
      </p:sp>
      <p:sp>
        <p:nvSpPr>
          <p:cNvPr id="10" name="Text Box 189"/>
          <p:cNvSpPr txBox="1">
            <a:spLocks noChangeArrowheads="1"/>
          </p:cNvSpPr>
          <p:nvPr/>
        </p:nvSpPr>
        <p:spPr bwMode="auto">
          <a:xfrm>
            <a:off x="1532065" y="7179007"/>
            <a:ext cx="8407576" cy="10046239"/>
          </a:xfrm>
          <a:prstGeom prst="rect">
            <a:avLst/>
          </a:prstGeom>
          <a:solidFill>
            <a:schemeClr val="bg1"/>
          </a:solidFill>
          <a:ln w="12700">
            <a:solidFill>
              <a:schemeClr val="accent1">
                <a:lumMod val="75000"/>
              </a:schemeClr>
            </a:solidFill>
          </a:ln>
          <a:effectLst/>
        </p:spPr>
        <p:txBody>
          <a:bodyPr lIns="173940" tIns="173940" rIns="173940" bIns="173940">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r>
              <a:rPr lang="en-US" sz="3000" dirty="0">
                <a:latin typeface="Calibri" pitchFamily="34" charset="0"/>
              </a:rPr>
              <a:t>From among the different research instruments used, the body-sculpture test emerged as the most powerful one  to tell the participant’s bodily narrative. Each sculpture tells a story of ‘lived experiences’, of strengths and vulnerabilities.  The fact that the body sculptures were getting “more alive and more differentiated”  was mirrored by the questionnaires with rising vitality  and intrapsychic equilibrium criteria, (</a:t>
            </a:r>
            <a:r>
              <a:rPr lang="en-US" sz="3000" dirty="0">
                <a:solidFill>
                  <a:srgbClr val="FF0000"/>
                </a:solidFill>
                <a:latin typeface="Calibri" pitchFamily="34" charset="0"/>
              </a:rPr>
              <a:t>X %),  </a:t>
            </a:r>
            <a:r>
              <a:rPr lang="en-US" sz="3000" dirty="0">
                <a:latin typeface="Calibri" pitchFamily="34" charset="0"/>
              </a:rPr>
              <a:t>the movement observation (more flexibility, free flow and far reaching movements through space) as well as by the interviews where participants stated that they felt much stronger and more energized  to cope with their daily challenges . Body image sculptures with  missing body parts or oversized heads and “frozen bodies” where hyperarousal is hold as it has not found its motoric  equivalence  (van der </a:t>
            </a:r>
            <a:r>
              <a:rPr lang="en-US" sz="3000" dirty="0" err="1">
                <a:latin typeface="Calibri" pitchFamily="34" charset="0"/>
              </a:rPr>
              <a:t>Kolk</a:t>
            </a:r>
            <a:r>
              <a:rPr lang="en-US" sz="3000" dirty="0">
                <a:latin typeface="Calibri" pitchFamily="34" charset="0"/>
              </a:rPr>
              <a:t> 2015) are frequent  in refugee sculptures. There are strong  indications that  trauma has negative impacts on the body image and thereby the agency of refugees. </a:t>
            </a:r>
          </a:p>
        </p:txBody>
      </p:sp>
      <p:sp>
        <p:nvSpPr>
          <p:cNvPr id="32" name="Rectangle 31"/>
          <p:cNvSpPr/>
          <p:nvPr/>
        </p:nvSpPr>
        <p:spPr>
          <a:xfrm>
            <a:off x="1499654" y="6313106"/>
            <a:ext cx="8407576" cy="89154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86970" tIns="43485" rIns="86970" bIns="43485" rtlCol="0" anchor="ctr"/>
          <a:lstStyle/>
          <a:p>
            <a:pPr algn="ctr"/>
            <a:r>
              <a:rPr lang="en-US" sz="5400" b="1" dirty="0">
                <a:solidFill>
                  <a:schemeClr val="accent3">
                    <a:lumMod val="20000"/>
                    <a:lumOff val="80000"/>
                  </a:schemeClr>
                </a:solidFill>
              </a:rPr>
              <a:t>Results</a:t>
            </a:r>
          </a:p>
        </p:txBody>
      </p:sp>
      <p:sp>
        <p:nvSpPr>
          <p:cNvPr id="15" name="Text Box 194"/>
          <p:cNvSpPr txBox="1">
            <a:spLocks noChangeArrowheads="1"/>
          </p:cNvSpPr>
          <p:nvPr/>
        </p:nvSpPr>
        <p:spPr bwMode="auto">
          <a:xfrm>
            <a:off x="1394726" y="25207580"/>
            <a:ext cx="8407576" cy="4506261"/>
          </a:xfrm>
          <a:prstGeom prst="rect">
            <a:avLst/>
          </a:prstGeom>
          <a:solidFill>
            <a:schemeClr val="bg1"/>
          </a:solidFill>
          <a:ln w="12700">
            <a:solidFill>
              <a:schemeClr val="accent1">
                <a:lumMod val="75000"/>
              </a:schemeClr>
            </a:solidFill>
          </a:ln>
          <a:effectLst/>
        </p:spPr>
        <p:txBody>
          <a:bodyPr lIns="173940" tIns="173940" rIns="173940" bIns="173940">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r>
              <a:rPr lang="en-US" sz="3000" dirty="0">
                <a:latin typeface="Calibri" pitchFamily="34" charset="0"/>
              </a:rPr>
              <a:t>The aim of our study was to get a better understanding of the somatic imprints of war, conflict and flight on a group of female refugees. In our interdisciplinary pilot study we tested different methodologic instruments in a mixed-method approach. Particularly, we were looking at body memory, -image and -space, intending to draw first linkages to the concept of agency. </a:t>
            </a:r>
            <a:br>
              <a:rPr lang="en-US" sz="3000" dirty="0">
                <a:latin typeface="Calibri" pitchFamily="34" charset="0"/>
              </a:rPr>
            </a:br>
            <a:endParaRPr lang="en-US" sz="3000" dirty="0">
              <a:latin typeface="Calibri" pitchFamily="34" charset="0"/>
            </a:endParaRPr>
          </a:p>
        </p:txBody>
      </p:sp>
      <p:sp>
        <p:nvSpPr>
          <p:cNvPr id="33" name="Rectangle 32"/>
          <p:cNvSpPr/>
          <p:nvPr/>
        </p:nvSpPr>
        <p:spPr>
          <a:xfrm>
            <a:off x="11359917" y="20316382"/>
            <a:ext cx="8407576" cy="89154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86970" tIns="43485" rIns="86970" bIns="43485" rtlCol="0" anchor="ctr"/>
          <a:lstStyle/>
          <a:p>
            <a:pPr algn="ctr"/>
            <a:r>
              <a:rPr lang="en-US" sz="5400" b="1" dirty="0">
                <a:solidFill>
                  <a:schemeClr val="accent3">
                    <a:lumMod val="20000"/>
                    <a:lumOff val="80000"/>
                  </a:schemeClr>
                </a:solidFill>
              </a:rPr>
              <a:t>Body image sculpture test</a:t>
            </a:r>
          </a:p>
        </p:txBody>
      </p:sp>
      <p:sp>
        <p:nvSpPr>
          <p:cNvPr id="13" name="Text Box 192"/>
          <p:cNvSpPr txBox="1">
            <a:spLocks noChangeArrowheads="1"/>
          </p:cNvSpPr>
          <p:nvPr/>
        </p:nvSpPr>
        <p:spPr bwMode="auto">
          <a:xfrm>
            <a:off x="20380324" y="7074135"/>
            <a:ext cx="8407576" cy="7276250"/>
          </a:xfrm>
          <a:prstGeom prst="rect">
            <a:avLst/>
          </a:prstGeom>
          <a:solidFill>
            <a:schemeClr val="bg1"/>
          </a:solidFill>
          <a:ln w="12700">
            <a:solidFill>
              <a:schemeClr val="accent1">
                <a:lumMod val="75000"/>
              </a:schemeClr>
            </a:solidFill>
          </a:ln>
          <a:effectLst/>
        </p:spPr>
        <p:txBody>
          <a:bodyPr lIns="173940" tIns="173940" rIns="173940" bIns="173940">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r>
              <a:rPr lang="en-US" sz="3000" b="1" dirty="0">
                <a:latin typeface="Calibri" pitchFamily="34" charset="0"/>
              </a:rPr>
              <a:t>Methods used: </a:t>
            </a:r>
            <a:r>
              <a:rPr lang="en-US" sz="3000" dirty="0">
                <a:latin typeface="Calibri" pitchFamily="34" charset="0"/>
              </a:rPr>
              <a:t>semi-structured interviews, questionnaires, body image sculpture test, movement observation</a:t>
            </a:r>
            <a:endParaRPr lang="en-US" sz="3000" b="1" dirty="0">
              <a:latin typeface="Calibri" pitchFamily="34" charset="0"/>
            </a:endParaRPr>
          </a:p>
          <a:p>
            <a:pPr eaLnBrk="1" hangingPunct="1"/>
            <a:r>
              <a:rPr lang="en-US" sz="3000" b="1" dirty="0">
                <a:latin typeface="Calibri" pitchFamily="34" charset="0"/>
              </a:rPr>
              <a:t>Basler Inner States Scale </a:t>
            </a:r>
            <a:r>
              <a:rPr lang="en-US" sz="3000" dirty="0">
                <a:latin typeface="Calibri" pitchFamily="34" charset="0"/>
              </a:rPr>
              <a:t>(BBS, </a:t>
            </a:r>
            <a:r>
              <a:rPr lang="en-US" sz="3000" dirty="0" err="1">
                <a:latin typeface="Calibri" pitchFamily="34" charset="0"/>
              </a:rPr>
              <a:t>Hobi</a:t>
            </a:r>
            <a:r>
              <a:rPr lang="en-US" sz="3000" dirty="0">
                <a:latin typeface="Calibri" pitchFamily="34" charset="0"/>
              </a:rPr>
              <a:t>, 1985)</a:t>
            </a:r>
          </a:p>
          <a:p>
            <a:pPr eaLnBrk="1" hangingPunct="1"/>
            <a:r>
              <a:rPr lang="en-US" sz="3000" dirty="0">
                <a:latin typeface="Calibri" pitchFamily="34" charset="0"/>
              </a:rPr>
              <a:t>Measure the current inner state of a person (16 items), two of four sub-dimensions: </a:t>
            </a:r>
          </a:p>
          <a:p>
            <a:pPr marL="457200" indent="-457200" eaLnBrk="1" hangingPunct="1">
              <a:buFont typeface="Arial" panose="020B0604020202020204" pitchFamily="34" charset="0"/>
              <a:buChar char="•"/>
            </a:pPr>
            <a:r>
              <a:rPr lang="en-US" sz="3000" dirty="0">
                <a:latin typeface="Calibri" pitchFamily="34" charset="0"/>
              </a:rPr>
              <a:t>Vitality (invigorated – weak)</a:t>
            </a:r>
          </a:p>
          <a:p>
            <a:pPr marL="457200" indent="-457200" eaLnBrk="1" hangingPunct="1">
              <a:buFont typeface="Arial" panose="020B0604020202020204" pitchFamily="34" charset="0"/>
              <a:buChar char="•"/>
            </a:pPr>
            <a:r>
              <a:rPr lang="en-US" sz="3000" dirty="0">
                <a:latin typeface="Calibri" pitchFamily="34" charset="0"/>
              </a:rPr>
              <a:t>Intrapsychic equilibrium state (confident – insecure)</a:t>
            </a:r>
          </a:p>
          <a:p>
            <a:pPr eaLnBrk="1" hangingPunct="1"/>
            <a:r>
              <a:rPr lang="en-US" sz="3000" dirty="0">
                <a:latin typeface="Calibri" pitchFamily="34" charset="0"/>
              </a:rPr>
              <a:t>The range of scores is between 16  (`highly inactive´) and 80 (`highly active´).</a:t>
            </a:r>
          </a:p>
          <a:p>
            <a:pPr eaLnBrk="1" hangingPunct="1"/>
            <a:r>
              <a:rPr lang="en-US" sz="3000" b="1" dirty="0">
                <a:latin typeface="Calibri" pitchFamily="34" charset="0"/>
              </a:rPr>
              <a:t>Body Image Questionnaire </a:t>
            </a:r>
            <a:r>
              <a:rPr lang="en-US" sz="3000" dirty="0">
                <a:latin typeface="Calibri" pitchFamily="34" charset="0"/>
              </a:rPr>
              <a:t>(FKB 20, Clement &amp; Loewe, 1996) , 20 items. 2 scales: `negative body evaluation´ (AKB) ,`vital body dynamic´ (VKD) </a:t>
            </a:r>
          </a:p>
          <a:p>
            <a:pPr eaLnBrk="1" hangingPunct="1"/>
            <a:endParaRPr lang="en-US" sz="3000" dirty="0">
              <a:latin typeface="Calibri" pitchFamily="34" charset="0"/>
            </a:endParaRPr>
          </a:p>
        </p:txBody>
      </p:sp>
      <p:sp>
        <p:nvSpPr>
          <p:cNvPr id="34" name="Rectangle 33"/>
          <p:cNvSpPr/>
          <p:nvPr/>
        </p:nvSpPr>
        <p:spPr>
          <a:xfrm>
            <a:off x="20369211" y="6312066"/>
            <a:ext cx="8407576" cy="89154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86970" tIns="43485" rIns="86970" bIns="43485" rtlCol="0" anchor="ctr"/>
          <a:lstStyle/>
          <a:p>
            <a:pPr algn="ctr"/>
            <a:r>
              <a:rPr lang="en-US" sz="5400" b="1" dirty="0">
                <a:solidFill>
                  <a:schemeClr val="accent3">
                    <a:lumMod val="20000"/>
                    <a:lumOff val="80000"/>
                  </a:schemeClr>
                </a:solidFill>
              </a:rPr>
              <a:t>Methods</a:t>
            </a:r>
          </a:p>
        </p:txBody>
      </p:sp>
      <p:sp>
        <p:nvSpPr>
          <p:cNvPr id="12" name="Text Box 191"/>
          <p:cNvSpPr txBox="1">
            <a:spLocks noChangeArrowheads="1"/>
          </p:cNvSpPr>
          <p:nvPr/>
        </p:nvSpPr>
        <p:spPr bwMode="auto">
          <a:xfrm>
            <a:off x="20369211" y="23799790"/>
            <a:ext cx="8501941" cy="5891255"/>
          </a:xfrm>
          <a:prstGeom prst="rect">
            <a:avLst/>
          </a:prstGeom>
          <a:solidFill>
            <a:schemeClr val="bg1"/>
          </a:solidFill>
          <a:ln w="12700">
            <a:solidFill>
              <a:schemeClr val="accent1">
                <a:lumMod val="75000"/>
              </a:schemeClr>
            </a:solidFill>
          </a:ln>
          <a:effectLst/>
        </p:spPr>
        <p:txBody>
          <a:bodyPr wrap="square" lIns="173940" tIns="173940" rIns="173940" bIns="173940">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r>
              <a:rPr lang="en-US" sz="3000" dirty="0">
                <a:latin typeface="Calibri" pitchFamily="34" charset="0"/>
              </a:rPr>
              <a:t>Regarding the body image sculptures, this study calls for an expansion of the data base and  further categorization of the markers therein in order to detect  more common patterns beyond the tested criteria. Sculptures need also to be redone over a certain period of time with a control group.  However, regular attendance will remain a challenge with this particular target group. Aligning our analysis results with the interpretation of the sculpture constructors themselves, will enable us to get a more refined  idea of the interrelationship between body image and agency. </a:t>
            </a:r>
          </a:p>
        </p:txBody>
      </p:sp>
      <p:sp>
        <p:nvSpPr>
          <p:cNvPr id="35" name="Rectangle 34"/>
          <p:cNvSpPr/>
          <p:nvPr/>
        </p:nvSpPr>
        <p:spPr>
          <a:xfrm>
            <a:off x="20380324" y="22908244"/>
            <a:ext cx="8396463" cy="89154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86970" tIns="43485" rIns="86970" bIns="43485" rtlCol="0" anchor="ctr"/>
          <a:lstStyle/>
          <a:p>
            <a:pPr algn="ctr"/>
            <a:r>
              <a:rPr lang="en-US" sz="5400" b="1" dirty="0">
                <a:solidFill>
                  <a:schemeClr val="accent3">
                    <a:lumMod val="20000"/>
                    <a:lumOff val="80000"/>
                  </a:schemeClr>
                </a:solidFill>
              </a:rPr>
              <a:t>Discussion</a:t>
            </a:r>
          </a:p>
        </p:txBody>
      </p:sp>
      <p:sp>
        <p:nvSpPr>
          <p:cNvPr id="14" name="Text Box 193"/>
          <p:cNvSpPr txBox="1">
            <a:spLocks noChangeArrowheads="1"/>
          </p:cNvSpPr>
          <p:nvPr/>
        </p:nvSpPr>
        <p:spPr bwMode="auto">
          <a:xfrm>
            <a:off x="20489152" y="30813721"/>
            <a:ext cx="8407576" cy="6352920"/>
          </a:xfrm>
          <a:prstGeom prst="rect">
            <a:avLst/>
          </a:prstGeom>
          <a:solidFill>
            <a:schemeClr val="bg1"/>
          </a:solidFill>
          <a:ln w="12700">
            <a:solidFill>
              <a:schemeClr val="accent1">
                <a:lumMod val="75000"/>
              </a:schemeClr>
            </a:solidFill>
          </a:ln>
          <a:effectLst/>
        </p:spPr>
        <p:txBody>
          <a:bodyPr lIns="173940" tIns="173940" rIns="173940" bIns="173940">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hangingPunct="1"/>
            <a:r>
              <a:rPr lang="en-US" sz="3000" dirty="0">
                <a:latin typeface="Calibri" pitchFamily="34" charset="0"/>
              </a:rPr>
              <a:t>Missing body parts give first indications that past experiences of war, flight and post-arrival in the welcoming </a:t>
            </a:r>
            <a:r>
              <a:rPr lang="en-US" sz="3000">
                <a:latin typeface="Calibri" pitchFamily="34" charset="0"/>
              </a:rPr>
              <a:t>society have </a:t>
            </a:r>
            <a:r>
              <a:rPr lang="en-US" sz="3000" dirty="0">
                <a:latin typeface="Calibri" pitchFamily="34" charset="0"/>
              </a:rPr>
              <a:t>left  somatic traces on the women’s bodies. </a:t>
            </a:r>
          </a:p>
          <a:p>
            <a:pPr eaLnBrk="1" hangingPunct="1"/>
            <a:r>
              <a:rPr lang="en-US" sz="3000" dirty="0">
                <a:latin typeface="Calibri" pitchFamily="34" charset="0"/>
              </a:rPr>
              <a:t>Our research approach revealed not only harm, fatigue and vulnerability amongst the participants but equally strength, resources and resistance. In the future the latter might assist to expand our knowledge on resilience. </a:t>
            </a:r>
          </a:p>
          <a:p>
            <a:pPr eaLnBrk="1" hangingPunct="1"/>
            <a:r>
              <a:rPr lang="en-US" sz="3000" dirty="0">
                <a:latin typeface="Calibri" pitchFamily="34" charset="0"/>
              </a:rPr>
              <a:t>Providing a space for somatic and thereby inherently human experiences can be of major importance as it allows refugees to regain and to expand their individuality and dignity bodily.</a:t>
            </a:r>
          </a:p>
        </p:txBody>
      </p:sp>
      <p:sp>
        <p:nvSpPr>
          <p:cNvPr id="36" name="Rectangle 35"/>
          <p:cNvSpPr/>
          <p:nvPr/>
        </p:nvSpPr>
        <p:spPr>
          <a:xfrm>
            <a:off x="20463576" y="29871393"/>
            <a:ext cx="8407576" cy="89154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86970" tIns="43485" rIns="86970" bIns="43485" rtlCol="0" anchor="ctr"/>
          <a:lstStyle/>
          <a:p>
            <a:pPr algn="ctr"/>
            <a:r>
              <a:rPr lang="en-US" sz="5400" b="1" dirty="0">
                <a:solidFill>
                  <a:schemeClr val="accent3">
                    <a:lumMod val="20000"/>
                    <a:lumOff val="80000"/>
                  </a:schemeClr>
                </a:solidFill>
              </a:rPr>
              <a:t>Conclusions</a:t>
            </a:r>
          </a:p>
        </p:txBody>
      </p:sp>
      <p:sp>
        <p:nvSpPr>
          <p:cNvPr id="11" name="Text Box 190"/>
          <p:cNvSpPr txBox="1">
            <a:spLocks noChangeArrowheads="1"/>
          </p:cNvSpPr>
          <p:nvPr/>
        </p:nvSpPr>
        <p:spPr bwMode="auto">
          <a:xfrm>
            <a:off x="11359917" y="21213465"/>
            <a:ext cx="8407576" cy="7276250"/>
          </a:xfrm>
          <a:prstGeom prst="rect">
            <a:avLst/>
          </a:prstGeom>
          <a:solidFill>
            <a:schemeClr val="bg1"/>
          </a:solidFill>
          <a:ln w="12700">
            <a:solidFill>
              <a:schemeClr val="accent1">
                <a:lumMod val="75000"/>
              </a:schemeClr>
            </a:solidFill>
          </a:ln>
          <a:effectLst/>
        </p:spPr>
        <p:txBody>
          <a:bodyPr lIns="173940" tIns="173940" rIns="173940" bIns="173940">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marL="457200" indent="-457200" eaLnBrk="1" hangingPunct="1">
              <a:buFont typeface="Arial" panose="020B0604020202020204" pitchFamily="34" charset="0"/>
              <a:buChar char="•"/>
            </a:pPr>
            <a:r>
              <a:rPr lang="en-US" sz="3000" dirty="0">
                <a:latin typeface="+mn-lt"/>
              </a:rPr>
              <a:t>The client is asked to </a:t>
            </a:r>
            <a:r>
              <a:rPr lang="en-US" sz="3000" dirty="0" err="1">
                <a:latin typeface="+mn-lt"/>
              </a:rPr>
              <a:t>mould</a:t>
            </a:r>
            <a:r>
              <a:rPr lang="en-US" sz="3000" dirty="0">
                <a:latin typeface="+mn-lt"/>
              </a:rPr>
              <a:t> a clay sculpture of a human person without a visionary control</a:t>
            </a:r>
          </a:p>
          <a:p>
            <a:pPr marL="457200" indent="-457200" eaLnBrk="1" hangingPunct="1">
              <a:buFont typeface="Arial" panose="020B0604020202020204" pitchFamily="34" charset="0"/>
              <a:buChar char="•"/>
            </a:pPr>
            <a:r>
              <a:rPr lang="en-US" sz="3000" dirty="0">
                <a:latin typeface="+mn-lt"/>
              </a:rPr>
              <a:t>The subjective body image of a person is related to one’s identity,  one’s self (Koch et al. 2016)</a:t>
            </a:r>
          </a:p>
          <a:p>
            <a:pPr marL="457200" indent="-457200" eaLnBrk="1" hangingPunct="1">
              <a:buFont typeface="Arial" panose="020B0604020202020204" pitchFamily="34" charset="0"/>
              <a:buChar char="•"/>
            </a:pPr>
            <a:r>
              <a:rPr lang="en-US" sz="3000" dirty="0">
                <a:latin typeface="+mn-lt"/>
              </a:rPr>
              <a:t>The criteria  “completeness, proportionality and connectedness”  have proven to be retest-reliable (</a:t>
            </a:r>
            <a:r>
              <a:rPr lang="en-US" sz="3000" dirty="0" err="1">
                <a:latin typeface="+mn-lt"/>
              </a:rPr>
              <a:t>Joraschky</a:t>
            </a:r>
            <a:r>
              <a:rPr lang="en-US" sz="3000" dirty="0">
                <a:latin typeface="+mn-lt"/>
              </a:rPr>
              <a:t> and von </a:t>
            </a:r>
            <a:r>
              <a:rPr lang="en-US" sz="3000" dirty="0" err="1">
                <a:latin typeface="+mn-lt"/>
              </a:rPr>
              <a:t>Arnim</a:t>
            </a:r>
            <a:r>
              <a:rPr lang="en-US" sz="3000" dirty="0">
                <a:latin typeface="+mn-lt"/>
              </a:rPr>
              <a:t>, 2008)</a:t>
            </a:r>
          </a:p>
          <a:p>
            <a:pPr marL="457200" indent="-457200" eaLnBrk="1" hangingPunct="1">
              <a:buFont typeface="Arial" panose="020B0604020202020204" pitchFamily="34" charset="0"/>
              <a:buChar char="•"/>
            </a:pPr>
            <a:r>
              <a:rPr lang="en-US" sz="3000" dirty="0">
                <a:latin typeface="+mn-lt"/>
              </a:rPr>
              <a:t>So far research with patients  of anorexia, schizophrenia  but no systematic research  with people suffering from traumatic stress or with refugees</a:t>
            </a:r>
          </a:p>
          <a:p>
            <a:pPr marL="457200" indent="-457200" eaLnBrk="1" hangingPunct="1">
              <a:buFont typeface="Arial" panose="020B0604020202020204" pitchFamily="34" charset="0"/>
              <a:buChar char="•"/>
            </a:pPr>
            <a:r>
              <a:rPr lang="en-US" sz="3000" dirty="0">
                <a:latin typeface="+mn-lt"/>
              </a:rPr>
              <a:t>In a second step we have collected  about 100 more body sculptures  of refugees (Sample 2) and college students to get more experience with its different features. </a:t>
            </a:r>
          </a:p>
        </p:txBody>
      </p:sp>
      <p:sp>
        <p:nvSpPr>
          <p:cNvPr id="45" name="Rectangle 44"/>
          <p:cNvSpPr/>
          <p:nvPr/>
        </p:nvSpPr>
        <p:spPr>
          <a:xfrm>
            <a:off x="1261136" y="24190874"/>
            <a:ext cx="8480831" cy="89154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86970" tIns="43485" rIns="86970" bIns="43485" rtlCol="0" anchor="ctr"/>
          <a:lstStyle/>
          <a:p>
            <a:pPr algn="ctr"/>
            <a:r>
              <a:rPr lang="en-US" sz="5400" b="1" dirty="0">
                <a:solidFill>
                  <a:schemeClr val="accent3">
                    <a:lumMod val="20000"/>
                    <a:lumOff val="80000"/>
                  </a:schemeClr>
                </a:solidFill>
              </a:rPr>
              <a:t>Abstract</a:t>
            </a:r>
          </a:p>
        </p:txBody>
      </p:sp>
      <p:sp>
        <p:nvSpPr>
          <p:cNvPr id="51" name="Text Box 180"/>
          <p:cNvSpPr txBox="1">
            <a:spLocks noChangeArrowheads="1"/>
          </p:cNvSpPr>
          <p:nvPr/>
        </p:nvSpPr>
        <p:spPr bwMode="auto">
          <a:xfrm>
            <a:off x="6022811" y="22603976"/>
            <a:ext cx="4778222" cy="119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970" tIns="43485" rIns="86970" bIns="43485">
            <a:spAutoFit/>
          </a:bodyPr>
          <a:lstStyle>
            <a:lvl1pPr defTabSz="4389438" eaLnBrk="0" hangingPunct="0">
              <a:defRPr sz="2200">
                <a:solidFill>
                  <a:schemeClr val="tx1"/>
                </a:solidFill>
                <a:latin typeface="Arial" charset="0"/>
              </a:defRPr>
            </a:lvl1pPr>
            <a:lvl2pPr marL="742950" indent="-285750" defTabSz="4389438" eaLnBrk="0" hangingPunct="0">
              <a:defRPr sz="2200">
                <a:solidFill>
                  <a:schemeClr val="tx1"/>
                </a:solidFill>
                <a:latin typeface="Arial" charset="0"/>
              </a:defRPr>
            </a:lvl2pPr>
            <a:lvl3pPr marL="1143000" indent="-228600" defTabSz="4389438" eaLnBrk="0" hangingPunct="0">
              <a:defRPr sz="2200">
                <a:solidFill>
                  <a:schemeClr val="tx1"/>
                </a:solidFill>
                <a:latin typeface="Arial" charset="0"/>
              </a:defRPr>
            </a:lvl3pPr>
            <a:lvl4pPr marL="1600200" indent="-228600" defTabSz="4389438" eaLnBrk="0" hangingPunct="0">
              <a:defRPr sz="2200">
                <a:solidFill>
                  <a:schemeClr val="tx1"/>
                </a:solidFill>
                <a:latin typeface="Arial" charset="0"/>
              </a:defRPr>
            </a:lvl4pPr>
            <a:lvl5pPr marL="2057400" indent="-228600" defTabSz="4389438" eaLnBrk="0" hangingPunct="0">
              <a:defRPr sz="2200">
                <a:solidFill>
                  <a:schemeClr val="tx1"/>
                </a:solidFill>
                <a:latin typeface="Arial" charset="0"/>
              </a:defRPr>
            </a:lvl5pPr>
            <a:lvl6pPr marL="2514600" indent="-228600" defTabSz="4389438" eaLnBrk="0" fontAlgn="base" hangingPunct="0">
              <a:spcBef>
                <a:spcPct val="0"/>
              </a:spcBef>
              <a:spcAft>
                <a:spcPct val="0"/>
              </a:spcAft>
              <a:defRPr sz="2200">
                <a:solidFill>
                  <a:schemeClr val="tx1"/>
                </a:solidFill>
                <a:latin typeface="Arial" charset="0"/>
              </a:defRPr>
            </a:lvl6pPr>
            <a:lvl7pPr marL="2971800" indent="-228600" defTabSz="4389438" eaLnBrk="0" fontAlgn="base" hangingPunct="0">
              <a:spcBef>
                <a:spcPct val="0"/>
              </a:spcBef>
              <a:spcAft>
                <a:spcPct val="0"/>
              </a:spcAft>
              <a:defRPr sz="2200">
                <a:solidFill>
                  <a:schemeClr val="tx1"/>
                </a:solidFill>
                <a:latin typeface="Arial" charset="0"/>
              </a:defRPr>
            </a:lvl7pPr>
            <a:lvl8pPr marL="3429000" indent="-228600" defTabSz="4389438" eaLnBrk="0" fontAlgn="base" hangingPunct="0">
              <a:spcBef>
                <a:spcPct val="0"/>
              </a:spcBef>
              <a:spcAft>
                <a:spcPct val="0"/>
              </a:spcAft>
              <a:defRPr sz="2200">
                <a:solidFill>
                  <a:schemeClr val="tx1"/>
                </a:solidFill>
                <a:latin typeface="Arial" charset="0"/>
              </a:defRPr>
            </a:lvl8pPr>
            <a:lvl9pPr marL="3886200" indent="-228600" defTabSz="4389438" eaLnBrk="0" fontAlgn="base" hangingPunct="0">
              <a:spcBef>
                <a:spcPct val="0"/>
              </a:spcBef>
              <a:spcAft>
                <a:spcPct val="0"/>
              </a:spcAft>
              <a:defRPr sz="2200">
                <a:solidFill>
                  <a:schemeClr val="tx1"/>
                </a:solidFill>
                <a:latin typeface="Arial" charset="0"/>
              </a:defRPr>
            </a:lvl9pPr>
          </a:lstStyle>
          <a:p>
            <a:pPr eaLnBrk="1" hangingPunct="1"/>
            <a:r>
              <a:rPr lang="en-US" sz="2400" b="1" dirty="0">
                <a:latin typeface="Calibri" pitchFamily="34" charset="0"/>
              </a:rPr>
              <a:t>Figure 2.</a:t>
            </a:r>
            <a:r>
              <a:rPr lang="en-US" sz="2400" dirty="0">
                <a:latin typeface="Calibri" pitchFamily="34" charset="0"/>
              </a:rPr>
              <a:t>  body image sculpture  </a:t>
            </a:r>
            <a:br>
              <a:rPr lang="en-US" sz="2400" dirty="0">
                <a:latin typeface="Calibri" pitchFamily="34" charset="0"/>
              </a:rPr>
            </a:br>
            <a:r>
              <a:rPr lang="en-US" sz="2400" dirty="0" err="1">
                <a:latin typeface="Calibri" pitchFamily="34" charset="0"/>
              </a:rPr>
              <a:t>moulded</a:t>
            </a:r>
            <a:r>
              <a:rPr lang="en-US" sz="2400" dirty="0">
                <a:latin typeface="Calibri" pitchFamily="34" charset="0"/>
              </a:rPr>
              <a:t> by a female refugee, sample 2</a:t>
            </a:r>
          </a:p>
        </p:txBody>
      </p:sp>
      <p:sp>
        <p:nvSpPr>
          <p:cNvPr id="52" name="Text Box 181"/>
          <p:cNvSpPr txBox="1">
            <a:spLocks noChangeArrowheads="1"/>
          </p:cNvSpPr>
          <p:nvPr/>
        </p:nvSpPr>
        <p:spPr bwMode="auto">
          <a:xfrm>
            <a:off x="21305836" y="21555447"/>
            <a:ext cx="4697413" cy="119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6970" tIns="43485" rIns="86970" bIns="43485">
            <a:spAutoFit/>
          </a:bodyPr>
          <a:lstStyle>
            <a:lvl1pPr defTabSz="4389438" eaLnBrk="0" hangingPunct="0">
              <a:defRPr sz="2200">
                <a:solidFill>
                  <a:schemeClr val="tx1"/>
                </a:solidFill>
                <a:latin typeface="Arial" charset="0"/>
              </a:defRPr>
            </a:lvl1pPr>
            <a:lvl2pPr marL="742950" indent="-285750" defTabSz="4389438" eaLnBrk="0" hangingPunct="0">
              <a:defRPr sz="2200">
                <a:solidFill>
                  <a:schemeClr val="tx1"/>
                </a:solidFill>
                <a:latin typeface="Arial" charset="0"/>
              </a:defRPr>
            </a:lvl2pPr>
            <a:lvl3pPr marL="1143000" indent="-228600" defTabSz="4389438" eaLnBrk="0" hangingPunct="0">
              <a:defRPr sz="2200">
                <a:solidFill>
                  <a:schemeClr val="tx1"/>
                </a:solidFill>
                <a:latin typeface="Arial" charset="0"/>
              </a:defRPr>
            </a:lvl3pPr>
            <a:lvl4pPr marL="1600200" indent="-228600" defTabSz="4389438" eaLnBrk="0" hangingPunct="0">
              <a:defRPr sz="2200">
                <a:solidFill>
                  <a:schemeClr val="tx1"/>
                </a:solidFill>
                <a:latin typeface="Arial" charset="0"/>
              </a:defRPr>
            </a:lvl4pPr>
            <a:lvl5pPr marL="2057400" indent="-228600" defTabSz="4389438" eaLnBrk="0" hangingPunct="0">
              <a:defRPr sz="2200">
                <a:solidFill>
                  <a:schemeClr val="tx1"/>
                </a:solidFill>
                <a:latin typeface="Arial" charset="0"/>
              </a:defRPr>
            </a:lvl5pPr>
            <a:lvl6pPr marL="2514600" indent="-228600" defTabSz="4389438" eaLnBrk="0" fontAlgn="base" hangingPunct="0">
              <a:spcBef>
                <a:spcPct val="0"/>
              </a:spcBef>
              <a:spcAft>
                <a:spcPct val="0"/>
              </a:spcAft>
              <a:defRPr sz="2200">
                <a:solidFill>
                  <a:schemeClr val="tx1"/>
                </a:solidFill>
                <a:latin typeface="Arial" charset="0"/>
              </a:defRPr>
            </a:lvl6pPr>
            <a:lvl7pPr marL="2971800" indent="-228600" defTabSz="4389438" eaLnBrk="0" fontAlgn="base" hangingPunct="0">
              <a:spcBef>
                <a:spcPct val="0"/>
              </a:spcBef>
              <a:spcAft>
                <a:spcPct val="0"/>
              </a:spcAft>
              <a:defRPr sz="2200">
                <a:solidFill>
                  <a:schemeClr val="tx1"/>
                </a:solidFill>
                <a:latin typeface="Arial" charset="0"/>
              </a:defRPr>
            </a:lvl7pPr>
            <a:lvl8pPr marL="3429000" indent="-228600" defTabSz="4389438" eaLnBrk="0" fontAlgn="base" hangingPunct="0">
              <a:spcBef>
                <a:spcPct val="0"/>
              </a:spcBef>
              <a:spcAft>
                <a:spcPct val="0"/>
              </a:spcAft>
              <a:defRPr sz="2200">
                <a:solidFill>
                  <a:schemeClr val="tx1"/>
                </a:solidFill>
                <a:latin typeface="Arial" charset="0"/>
              </a:defRPr>
            </a:lvl8pPr>
            <a:lvl9pPr marL="3886200" indent="-228600" defTabSz="4389438" eaLnBrk="0" fontAlgn="base" hangingPunct="0">
              <a:spcBef>
                <a:spcPct val="0"/>
              </a:spcBef>
              <a:spcAft>
                <a:spcPct val="0"/>
              </a:spcAft>
              <a:defRPr sz="2200">
                <a:solidFill>
                  <a:schemeClr val="tx1"/>
                </a:solidFill>
                <a:latin typeface="Arial" charset="0"/>
              </a:defRPr>
            </a:lvl9pPr>
          </a:lstStyle>
          <a:p>
            <a:pPr eaLnBrk="1" hangingPunct="1"/>
            <a:r>
              <a:rPr lang="en-US" sz="2400" b="1" dirty="0">
                <a:latin typeface="Calibri" pitchFamily="34" charset="0"/>
              </a:rPr>
              <a:t>Figure 3.</a:t>
            </a:r>
            <a:r>
              <a:rPr lang="en-US" sz="2400" dirty="0">
                <a:latin typeface="Calibri" pitchFamily="34" charset="0"/>
              </a:rPr>
              <a:t> body image  of</a:t>
            </a:r>
            <a:br>
              <a:rPr lang="en-US" sz="2400" dirty="0">
                <a:latin typeface="Calibri" pitchFamily="34" charset="0"/>
              </a:rPr>
            </a:br>
            <a:r>
              <a:rPr lang="en-US" sz="2400" dirty="0">
                <a:latin typeface="Calibri" pitchFamily="34" charset="0"/>
              </a:rPr>
              <a:t>female refugee from</a:t>
            </a:r>
          </a:p>
          <a:p>
            <a:pPr eaLnBrk="1" hangingPunct="1"/>
            <a:r>
              <a:rPr lang="en-US" sz="2400" dirty="0">
                <a:latin typeface="Calibri" pitchFamily="34" charset="0"/>
              </a:rPr>
              <a:t>sample 2</a:t>
            </a:r>
          </a:p>
        </p:txBody>
      </p:sp>
      <p:sp>
        <p:nvSpPr>
          <p:cNvPr id="53" name="Text Box 180"/>
          <p:cNvSpPr txBox="1">
            <a:spLocks noChangeArrowheads="1"/>
          </p:cNvSpPr>
          <p:nvPr/>
        </p:nvSpPr>
        <p:spPr bwMode="auto">
          <a:xfrm>
            <a:off x="11746031" y="29860015"/>
            <a:ext cx="4924760" cy="45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970" tIns="43485" rIns="86970" bIns="43485">
            <a:spAutoFit/>
          </a:bodyPr>
          <a:lstStyle>
            <a:lvl1pPr defTabSz="4389438" eaLnBrk="0" hangingPunct="0">
              <a:defRPr sz="2200">
                <a:solidFill>
                  <a:schemeClr val="tx1"/>
                </a:solidFill>
                <a:latin typeface="Arial" charset="0"/>
              </a:defRPr>
            </a:lvl1pPr>
            <a:lvl2pPr marL="742950" indent="-285750" defTabSz="4389438" eaLnBrk="0" hangingPunct="0">
              <a:defRPr sz="2200">
                <a:solidFill>
                  <a:schemeClr val="tx1"/>
                </a:solidFill>
                <a:latin typeface="Arial" charset="0"/>
              </a:defRPr>
            </a:lvl2pPr>
            <a:lvl3pPr marL="1143000" indent="-228600" defTabSz="4389438" eaLnBrk="0" hangingPunct="0">
              <a:defRPr sz="2200">
                <a:solidFill>
                  <a:schemeClr val="tx1"/>
                </a:solidFill>
                <a:latin typeface="Arial" charset="0"/>
              </a:defRPr>
            </a:lvl3pPr>
            <a:lvl4pPr marL="1600200" indent="-228600" defTabSz="4389438" eaLnBrk="0" hangingPunct="0">
              <a:defRPr sz="2200">
                <a:solidFill>
                  <a:schemeClr val="tx1"/>
                </a:solidFill>
                <a:latin typeface="Arial" charset="0"/>
              </a:defRPr>
            </a:lvl4pPr>
            <a:lvl5pPr marL="2057400" indent="-228600" defTabSz="4389438" eaLnBrk="0" hangingPunct="0">
              <a:defRPr sz="2200">
                <a:solidFill>
                  <a:schemeClr val="tx1"/>
                </a:solidFill>
                <a:latin typeface="Arial" charset="0"/>
              </a:defRPr>
            </a:lvl5pPr>
            <a:lvl6pPr marL="2514600" indent="-228600" defTabSz="4389438" eaLnBrk="0" fontAlgn="base" hangingPunct="0">
              <a:spcBef>
                <a:spcPct val="0"/>
              </a:spcBef>
              <a:spcAft>
                <a:spcPct val="0"/>
              </a:spcAft>
              <a:defRPr sz="2200">
                <a:solidFill>
                  <a:schemeClr val="tx1"/>
                </a:solidFill>
                <a:latin typeface="Arial" charset="0"/>
              </a:defRPr>
            </a:lvl6pPr>
            <a:lvl7pPr marL="2971800" indent="-228600" defTabSz="4389438" eaLnBrk="0" fontAlgn="base" hangingPunct="0">
              <a:spcBef>
                <a:spcPct val="0"/>
              </a:spcBef>
              <a:spcAft>
                <a:spcPct val="0"/>
              </a:spcAft>
              <a:defRPr sz="2200">
                <a:solidFill>
                  <a:schemeClr val="tx1"/>
                </a:solidFill>
                <a:latin typeface="Arial" charset="0"/>
              </a:defRPr>
            </a:lvl7pPr>
            <a:lvl8pPr marL="3429000" indent="-228600" defTabSz="4389438" eaLnBrk="0" fontAlgn="base" hangingPunct="0">
              <a:spcBef>
                <a:spcPct val="0"/>
              </a:spcBef>
              <a:spcAft>
                <a:spcPct val="0"/>
              </a:spcAft>
              <a:defRPr sz="2200">
                <a:solidFill>
                  <a:schemeClr val="tx1"/>
                </a:solidFill>
                <a:latin typeface="Arial" charset="0"/>
              </a:defRPr>
            </a:lvl8pPr>
            <a:lvl9pPr marL="3886200" indent="-228600" defTabSz="4389438" eaLnBrk="0" fontAlgn="base" hangingPunct="0">
              <a:spcBef>
                <a:spcPct val="0"/>
              </a:spcBef>
              <a:spcAft>
                <a:spcPct val="0"/>
              </a:spcAft>
              <a:defRPr sz="2200">
                <a:solidFill>
                  <a:schemeClr val="tx1"/>
                </a:solidFill>
                <a:latin typeface="Arial" charset="0"/>
              </a:defRPr>
            </a:lvl9pPr>
          </a:lstStyle>
          <a:p>
            <a:pPr algn="ctr" eaLnBrk="1" hangingPunct="1"/>
            <a:r>
              <a:rPr lang="en-US" sz="2400" b="1" dirty="0">
                <a:latin typeface="Calibri" pitchFamily="34" charset="0"/>
              </a:rPr>
              <a:t>Chart 1.</a:t>
            </a:r>
            <a:r>
              <a:rPr lang="en-US" sz="2400" dirty="0">
                <a:latin typeface="Calibri" pitchFamily="34" charset="0"/>
              </a:rPr>
              <a:t> Intrapsychic  Equilibrium, BBS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010" y="802061"/>
            <a:ext cx="4457000" cy="118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5"/>
          <p:cNvSpPr/>
          <p:nvPr/>
        </p:nvSpPr>
        <p:spPr>
          <a:xfrm>
            <a:off x="1249578" y="30317166"/>
            <a:ext cx="6938865" cy="63407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Calibri" pitchFamily="34" charset="0"/>
              </a:rPr>
              <a:t>Participant Sample 1</a:t>
            </a:r>
            <a:endParaRPr lang="en-US" sz="3000" dirty="0">
              <a:latin typeface="Calibri" pitchFamily="34" charset="0"/>
            </a:endParaRPr>
          </a:p>
          <a:p>
            <a:pPr marL="457200" indent="-457200">
              <a:buFont typeface="Arial" panose="020B0604020202020204" pitchFamily="34" charset="0"/>
              <a:buChar char="•"/>
            </a:pPr>
            <a:r>
              <a:rPr lang="en-US" sz="3000" dirty="0">
                <a:latin typeface="Calibri" pitchFamily="34" charset="0"/>
              </a:rPr>
              <a:t>12 refugee women from the Near and Middle East region</a:t>
            </a:r>
          </a:p>
          <a:p>
            <a:pPr marL="457200" indent="-457200">
              <a:buFont typeface="Arial" panose="020B0604020202020204" pitchFamily="34" charset="0"/>
              <a:buChar char="•"/>
            </a:pPr>
            <a:r>
              <a:rPr lang="en-US" sz="3000" dirty="0">
                <a:latin typeface="Calibri" pitchFamily="34" charset="0"/>
              </a:rPr>
              <a:t>Age: 27 to 49 years, average of 35 years</a:t>
            </a:r>
          </a:p>
          <a:p>
            <a:pPr marL="457200" indent="-457200">
              <a:buFont typeface="Arial" panose="020B0604020202020204" pitchFamily="34" charset="0"/>
              <a:buChar char="•"/>
            </a:pPr>
            <a:r>
              <a:rPr lang="en-US" sz="3000" dirty="0">
                <a:latin typeface="Calibri" pitchFamily="34" charset="0"/>
              </a:rPr>
              <a:t>3 years in Germany (some in refugee facilities), right of residence. </a:t>
            </a:r>
          </a:p>
          <a:p>
            <a:pPr algn="ctr"/>
            <a:r>
              <a:rPr lang="en-US" sz="3000" dirty="0">
                <a:latin typeface="Calibri" pitchFamily="34" charset="0"/>
              </a:rPr>
              <a:t>High emotional stress , a third with PTSD diagnosis  and psychological therapy in their first months after arrival </a:t>
            </a:r>
          </a:p>
          <a:p>
            <a:pPr marL="171450" indent="-171450" algn="ctr">
              <a:buFont typeface="Arial" panose="020B0604020202020204" pitchFamily="34" charset="0"/>
              <a:buChar char="•"/>
            </a:pPr>
            <a:r>
              <a:rPr lang="en-US" sz="3000" dirty="0">
                <a:latin typeface="Calibri" pitchFamily="34" charset="0"/>
              </a:rPr>
              <a:t>High level of medication intake of different painkillers  due to head, shoulders, back pain, etc.</a:t>
            </a:r>
          </a:p>
          <a:p>
            <a:pPr marL="171450" indent="-171450">
              <a:buFont typeface="Arial" panose="020B0604020202020204" pitchFamily="34" charset="0"/>
              <a:buChar char="•"/>
            </a:pPr>
            <a:r>
              <a:rPr lang="en-US" sz="3000" dirty="0">
                <a:latin typeface="Calibri" pitchFamily="34" charset="0"/>
              </a:rPr>
              <a:t>General fatigue, sleeping difficulties</a:t>
            </a:r>
            <a:br>
              <a:rPr lang="en-US" sz="1200" dirty="0">
                <a:latin typeface="Calibri" pitchFamily="34" charset="0"/>
              </a:rPr>
            </a:br>
            <a:endParaRPr lang="en-US" sz="1200" dirty="0">
              <a:latin typeface="Calibri" pitchFamily="34" charset="0"/>
            </a:endParaRPr>
          </a:p>
        </p:txBody>
      </p:sp>
      <p:sp>
        <p:nvSpPr>
          <p:cNvPr id="7" name="Rechteck 6"/>
          <p:cNvSpPr/>
          <p:nvPr/>
        </p:nvSpPr>
        <p:spPr>
          <a:xfrm>
            <a:off x="1344206" y="17747797"/>
            <a:ext cx="8209902" cy="745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Example </a:t>
            </a:r>
            <a:r>
              <a:rPr lang="en-US" sz="5400" i="1" dirty="0"/>
              <a:t>frozen</a:t>
            </a:r>
            <a:r>
              <a:rPr lang="en-US" sz="5400" dirty="0"/>
              <a:t> bodies </a:t>
            </a:r>
          </a:p>
        </p:txBody>
      </p:sp>
      <p:sp>
        <p:nvSpPr>
          <p:cNvPr id="8" name="Ellipse 7"/>
          <p:cNvSpPr/>
          <p:nvPr/>
        </p:nvSpPr>
        <p:spPr>
          <a:xfrm>
            <a:off x="10348769" y="8366919"/>
            <a:ext cx="1400495" cy="10449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pre</a:t>
            </a:r>
          </a:p>
        </p:txBody>
      </p:sp>
      <p:sp>
        <p:nvSpPr>
          <p:cNvPr id="9" name="Ellipse 8"/>
          <p:cNvSpPr/>
          <p:nvPr/>
        </p:nvSpPr>
        <p:spPr>
          <a:xfrm>
            <a:off x="18459306" y="8116491"/>
            <a:ext cx="1627674" cy="13497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post</a:t>
            </a:r>
          </a:p>
        </p:txBody>
      </p:sp>
      <p:sp>
        <p:nvSpPr>
          <p:cNvPr id="17" name="Ellipse 16"/>
          <p:cNvSpPr/>
          <p:nvPr/>
        </p:nvSpPr>
        <p:spPr>
          <a:xfrm>
            <a:off x="10801033" y="13629194"/>
            <a:ext cx="9438004" cy="57870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Intervention</a:t>
            </a:r>
          </a:p>
          <a:p>
            <a:pPr marL="457200" indent="-457200" algn="ctr">
              <a:buFont typeface="Arial" panose="020B0604020202020204" pitchFamily="34" charset="0"/>
              <a:buChar char="•"/>
            </a:pPr>
            <a:r>
              <a:rPr lang="en-US" sz="3000" dirty="0"/>
              <a:t>8 weekly sessions (90 min.) of Body-Mind Centering®</a:t>
            </a:r>
          </a:p>
          <a:p>
            <a:pPr marL="457200" indent="-457200" algn="ctr">
              <a:buFont typeface="Arial" panose="020B0604020202020204" pitchFamily="34" charset="0"/>
              <a:buChar char="•"/>
            </a:pPr>
            <a:r>
              <a:rPr lang="en-US" sz="3000" dirty="0"/>
              <a:t>Focus on body sensitivity and body awareness through bone tracing </a:t>
            </a:r>
          </a:p>
          <a:p>
            <a:pPr marL="457200" indent="-457200" algn="ctr">
              <a:buFont typeface="Arial" panose="020B0604020202020204" pitchFamily="34" charset="0"/>
              <a:buChar char="•"/>
            </a:pPr>
            <a:r>
              <a:rPr lang="en-US" sz="3000" dirty="0"/>
              <a:t>Grounding and whole-body experiences through basic </a:t>
            </a:r>
            <a:r>
              <a:rPr lang="en-US" sz="3000" dirty="0" err="1"/>
              <a:t>neurocellular</a:t>
            </a:r>
            <a:r>
              <a:rPr lang="en-US" sz="3000" dirty="0"/>
              <a:t> patterns </a:t>
            </a:r>
          </a:p>
          <a:p>
            <a:pPr marL="457200" indent="-457200" algn="ctr">
              <a:buFont typeface="Arial" panose="020B0604020202020204" pitchFamily="34" charset="0"/>
              <a:buChar char="•"/>
            </a:pPr>
            <a:r>
              <a:rPr lang="en-US" sz="3000" dirty="0"/>
              <a:t>Enlarge movement space (</a:t>
            </a:r>
            <a:r>
              <a:rPr lang="en-US" sz="3000" dirty="0" err="1"/>
              <a:t>kinesphere</a:t>
            </a:r>
            <a:r>
              <a:rPr lang="en-US" sz="3000" dirty="0"/>
              <a:t>)</a:t>
            </a:r>
          </a:p>
          <a:p>
            <a:pPr marL="457200" indent="-457200" algn="ctr">
              <a:buFont typeface="Arial" panose="020B0604020202020204" pitchFamily="34" charset="0"/>
              <a:buChar char="•"/>
            </a:pPr>
            <a:r>
              <a:rPr lang="en-US" sz="3000" dirty="0"/>
              <a:t>Exploring the thorax and lungs (Bainbridge-Cohen, 2012). </a:t>
            </a:r>
          </a:p>
        </p:txBody>
      </p:sp>
      <p:pic>
        <p:nvPicPr>
          <p:cNvPr id="46" name="Grafik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34325" y="7074135"/>
            <a:ext cx="6398626" cy="399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rafik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0952" y="18627139"/>
            <a:ext cx="4241344" cy="517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eck 17"/>
          <p:cNvSpPr/>
          <p:nvPr/>
        </p:nvSpPr>
        <p:spPr>
          <a:xfrm>
            <a:off x="11974767" y="11262519"/>
            <a:ext cx="574967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Fig. 1 Body image of female refugee before and after the intervention </a:t>
            </a:r>
          </a:p>
        </p:txBody>
      </p:sp>
      <p:sp>
        <p:nvSpPr>
          <p:cNvPr id="20" name="Rechteck 19"/>
          <p:cNvSpPr/>
          <p:nvPr/>
        </p:nvSpPr>
        <p:spPr>
          <a:xfrm>
            <a:off x="22677437" y="38056000"/>
            <a:ext cx="6651626" cy="9144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rPr>
              <a:t>Acknowledgements</a:t>
            </a:r>
          </a:p>
        </p:txBody>
      </p:sp>
      <p:sp>
        <p:nvSpPr>
          <p:cNvPr id="21" name="Rechteck 20"/>
          <p:cNvSpPr/>
          <p:nvPr/>
        </p:nvSpPr>
        <p:spPr>
          <a:xfrm>
            <a:off x="22677437" y="39456519"/>
            <a:ext cx="6651626" cy="1777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We thank </a:t>
            </a:r>
            <a:r>
              <a:rPr lang="en-US" sz="3000" dirty="0" err="1"/>
              <a:t>daMigra</a:t>
            </a:r>
            <a:r>
              <a:rPr lang="en-US" sz="3000" dirty="0"/>
              <a:t>, the City of Freiburg and the </a:t>
            </a:r>
            <a:r>
              <a:rPr lang="en-US" sz="3000" dirty="0" err="1"/>
              <a:t>Heidehof</a:t>
            </a:r>
            <a:r>
              <a:rPr lang="en-US" sz="3000" dirty="0"/>
              <a:t> Foundation for their support</a:t>
            </a:r>
          </a:p>
        </p:txBody>
      </p:sp>
      <p:graphicFrame>
        <p:nvGraphicFramePr>
          <p:cNvPr id="54" name="Inhaltsplatzhalter 4" title="Befindlichkeit der Teilnehmerinnen vor und nach den Kursen"/>
          <p:cNvGraphicFramePr>
            <a:graphicFrameLocks/>
          </p:cNvGraphicFramePr>
          <p:nvPr>
            <p:extLst>
              <p:ext uri="{D42A27DB-BD31-4B8C-83A1-F6EECF244321}">
                <p14:modId xmlns:p14="http://schemas.microsoft.com/office/powerpoint/2010/main" val="3847990964"/>
              </p:ext>
            </p:extLst>
          </p:nvPr>
        </p:nvGraphicFramePr>
        <p:xfrm>
          <a:off x="10857296" y="29995984"/>
          <a:ext cx="8932365" cy="6708992"/>
        </p:xfrm>
        <a:graphic>
          <a:graphicData uri="http://schemas.openxmlformats.org/drawingml/2006/chart">
            <c:chart xmlns:c="http://schemas.openxmlformats.org/drawingml/2006/chart" xmlns:r="http://schemas.openxmlformats.org/officeDocument/2006/relationships" r:id="rId7"/>
          </a:graphicData>
        </a:graphic>
      </p:graphicFrame>
      <p:sp>
        <p:nvSpPr>
          <p:cNvPr id="22" name="Rechteck 21"/>
          <p:cNvSpPr/>
          <p:nvPr/>
        </p:nvSpPr>
        <p:spPr>
          <a:xfrm>
            <a:off x="21305836" y="15453519"/>
            <a:ext cx="5110320" cy="1505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From</a:t>
            </a:r>
            <a:r>
              <a:rPr lang="en-US" sz="5400" i="1" dirty="0"/>
              <a:t> frozen </a:t>
            </a:r>
            <a:r>
              <a:rPr lang="en-US" sz="5400" dirty="0"/>
              <a:t>to </a:t>
            </a:r>
            <a:r>
              <a:rPr lang="en-US" sz="5400" i="1" dirty="0"/>
              <a:t>agent</a:t>
            </a:r>
            <a:r>
              <a:rPr lang="en-US" sz="5400" dirty="0"/>
              <a:t> bodies </a:t>
            </a:r>
          </a:p>
        </p:txBody>
      </p:sp>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40261" y="740897"/>
            <a:ext cx="2600019" cy="2600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6751637" y="19034919"/>
            <a:ext cx="4049396" cy="274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“…in the course I realized that I am here and that I shall live …” (interview with a refugee who experienced a genocide)</a:t>
            </a:r>
          </a:p>
        </p:txBody>
      </p:sp>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56837" y="-8923735"/>
            <a:ext cx="31089600" cy="2331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237563" y="-11204961"/>
            <a:ext cx="32261175" cy="48387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251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1270</Words>
  <Application>Microsoft Office PowerPoint</Application>
  <PresentationFormat>Benutzerdefiniert</PresentationFormat>
  <Paragraphs>85</Paragraphs>
  <Slides>1</Slides>
  <Notes>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vt:i4>
      </vt:variant>
    </vt:vector>
  </HeadingPairs>
  <TitlesOfParts>
    <vt:vector size="4" baseType="lpstr">
      <vt:lpstr>Arial</vt:lpstr>
      <vt:lpstr>Calibri</vt:lpstr>
      <vt:lpstr>Office Theme</vt:lpstr>
      <vt:lpstr>PowerPoint-Präsentation</vt:lpstr>
    </vt:vector>
  </TitlesOfParts>
  <Company>Genigraphics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Genigraphics Research Poster Template A0/A1</dc:title>
  <dc:creator>Jay Larson</dc:creator>
  <dc:description>Quality poster printing
www.genigraphics.com
1-800-790-4001</dc:description>
  <cp:lastModifiedBy>Beatrice</cp:lastModifiedBy>
  <cp:revision>106</cp:revision>
  <cp:lastPrinted>2013-02-12T02:21:55Z</cp:lastPrinted>
  <dcterms:created xsi:type="dcterms:W3CDTF">2013-02-10T21:14:48Z</dcterms:created>
  <dcterms:modified xsi:type="dcterms:W3CDTF">2020-11-09T11:10:50Z</dcterms:modified>
</cp:coreProperties>
</file>